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audio1" ContentType="audio/x-wav"/>
  <Override PartName="/ppt/notesSlides/notesSlide2.xml" ContentType="application/vnd.openxmlformats-officedocument.presentationml.notesSlide+xml"/>
  <Override PartName="/ppt/media/audio2" ContentType="audio/x-wav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media/audio3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81" r:id="rId5"/>
    <p:sldId id="260" r:id="rId6"/>
    <p:sldId id="262" r:id="rId7"/>
    <p:sldId id="263" r:id="rId8"/>
    <p:sldId id="265" r:id="rId9"/>
    <p:sldId id="285" r:id="rId10"/>
    <p:sldId id="286" r:id="rId11"/>
    <p:sldId id="27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54" d="100"/>
          <a:sy n="54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F1622B2-40DD-4CED-8A65-544F99A8796A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69984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0398EC3-7374-44D6-978D-BEE984A64832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76665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7BD017-3EF5-402E-9DA4-9BBF7BEAA61A}" type="slidenum">
              <a:rPr lang="es-MX" smtClean="0"/>
              <a:pPr>
                <a:defRPr/>
              </a:pPr>
              <a:t>1</a:t>
            </a:fld>
            <a:endParaRPr lang="es-MX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3B95BA-47DD-47AB-84A1-F6F1E1709823}" type="slidenum">
              <a:rPr lang="es-MX" smtClean="0"/>
              <a:pPr>
                <a:defRPr/>
              </a:pPr>
              <a:t>2</a:t>
            </a:fld>
            <a:endParaRPr lang="es-MX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68E812-9216-4174-ADAA-A23388C61CFD}" type="slidenum">
              <a:rPr lang="es-MX" smtClean="0"/>
              <a:pPr>
                <a:defRPr/>
              </a:pPr>
              <a:t>3</a:t>
            </a:fld>
            <a:endParaRPr lang="es-MX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84B67-A190-4F29-8414-F151776A849C}" type="slidenum">
              <a:rPr lang="es-MX" smtClean="0"/>
              <a:pPr>
                <a:defRPr/>
              </a:pPr>
              <a:t>4</a:t>
            </a:fld>
            <a:endParaRPr lang="es-MX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293C67-C7D8-4449-9E1C-F56646B5D2F6}" type="slidenum">
              <a:rPr lang="es-MX" smtClean="0"/>
              <a:pPr>
                <a:defRPr/>
              </a:pPr>
              <a:t>5</a:t>
            </a:fld>
            <a:endParaRPr lang="es-MX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D11FDB-808C-4C4E-BDF1-7B42EB208E2A}" type="slidenum">
              <a:rPr lang="es-MX" smtClean="0"/>
              <a:pPr>
                <a:defRPr/>
              </a:pPr>
              <a:t>6</a:t>
            </a:fld>
            <a:endParaRPr lang="es-MX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8A933E4-5D66-4E23-BE68-A71779D0A1BE}" type="slidenum">
              <a:rPr lang="es-MX" smtClean="0"/>
              <a:pPr>
                <a:defRPr/>
              </a:pPr>
              <a:t>7</a:t>
            </a:fld>
            <a:endParaRPr lang="es-MX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2FE00D-F023-4149-B6F9-55252FB4E906}" type="slidenum">
              <a:rPr lang="es-MX" smtClean="0"/>
              <a:pPr>
                <a:defRPr/>
              </a:pPr>
              <a:t>8</a:t>
            </a:fld>
            <a:endParaRPr lang="es-MX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2D01C1B-3941-4262-BB4B-A8D002EB2DB6}" type="slidenum">
              <a:rPr lang="es-MX" smtClean="0"/>
              <a:pPr>
                <a:defRPr/>
              </a:pPr>
              <a:t>11</a:t>
            </a:fld>
            <a:endParaRPr lang="es-MX" dirty="0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0" y="3019425"/>
            <a:ext cx="9144000" cy="696913"/>
            <a:chOff x="0" y="1902"/>
            <a:chExt cx="5760" cy="439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gray">
            <a:xfrm>
              <a:off x="1066" y="1902"/>
              <a:ext cx="4694" cy="439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gray">
            <a:xfrm>
              <a:off x="0" y="2242"/>
              <a:ext cx="1152" cy="9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 dirty="0">
                <a:cs typeface="+mn-cs"/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2057400" y="2987675"/>
            <a:ext cx="7086600" cy="685800"/>
          </a:xfrm>
        </p:spPr>
        <p:txBody>
          <a:bodyPr/>
          <a:lstStyle>
            <a:lvl1pPr algn="l">
              <a:defRPr sz="4000" b="1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228600" y="4114800"/>
            <a:ext cx="8305800" cy="609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B9B23F-255C-4F33-84B0-F2084DFF8FE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248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248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32D3E-8787-4299-BBE2-24AF5B8A41B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0A2F3-3328-490E-9E27-1FA9D5FE932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E53B9-46A9-4B7A-A648-0FC3D9EFDED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57325"/>
            <a:ext cx="4038600" cy="4943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11F86-AFCD-4FAC-9EC4-0692B352C04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19B3-04A0-422E-9605-B3417262255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3635-0C92-4D56-B5D2-3038A1EF4B5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49A5A-F26F-45BF-8802-FE8B089364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2CBC2-010C-4783-8C94-7C0E663E191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B94B1-D676-4EB7-BF2A-7C7D1134242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0" y="0"/>
          <a:ext cx="9144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Image" r:id="rId14" imgW="9346032" imgH="1282540" progId="">
                  <p:embed/>
                </p:oleObj>
              </mc:Choice>
              <mc:Fallback>
                <p:oleObj name="Image" r:id="rId14" imgW="9346032" imgH="1282540" progId="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72B143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1D528D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C0C0C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Rectangle 16"/>
          <p:cNvSpPr>
            <a:spLocks noChangeArrowheads="1"/>
          </p:cNvSpPr>
          <p:nvPr/>
        </p:nvSpPr>
        <p:spPr bwMode="black">
          <a:xfrm>
            <a:off x="0" y="962025"/>
            <a:ext cx="9144000" cy="31908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dirty="0">
              <a:cs typeface="+mn-cs"/>
            </a:endParaRP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57325"/>
            <a:ext cx="82296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0" y="644842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fld id="{1A30D7D4-1ABD-489F-9090-B9DAEFFF762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8600" y="152400"/>
            <a:ext cx="8763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"/><Relationship Id="rId7" Type="http://schemas.openxmlformats.org/officeDocument/2006/relationships/slide" Target="slide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5.xml"/><Relationship Id="rId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hyperlink" Target="Sistema%20internacional%20de%20U.doc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hyperlink" Target="file:///C:\Program%20Files\Microsoft%20Office\OFFICE11\WINWORD.EXE" TargetMode="External"/><Relationship Id="rId7" Type="http://schemas.openxmlformats.org/officeDocument/2006/relationships/slide" Target="slide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hyperlink" Target="file:///C:\Program%20Files\Microsoft%20Office\OFFICE11\POWERPNT.EXE" TargetMode="External"/><Relationship Id="rId4" Type="http://schemas.openxmlformats.org/officeDocument/2006/relationships/hyperlink" Target="file:///C:\Program%20Files\Microsoft%20Office\OFFICE11\EXCEL.EXE" TargetMode="External"/><Relationship Id="rId9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996952"/>
            <a:ext cx="8188325" cy="68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  <a:r>
              <a:rPr lang="en-US" sz="2800" dirty="0" err="1" smtClean="0"/>
              <a:t>Herramientas</a:t>
            </a:r>
            <a:r>
              <a:rPr lang="en-US" sz="2800" dirty="0" smtClean="0"/>
              <a:t> </a:t>
            </a:r>
            <a:r>
              <a:rPr lang="en-US" sz="2800" dirty="0" err="1" smtClean="0"/>
              <a:t>computacionales</a:t>
            </a:r>
            <a:r>
              <a:rPr lang="en-US" sz="2800" dirty="0" smtClean="0"/>
              <a:t>  I</a:t>
            </a:r>
            <a:endParaRPr lang="en-US" sz="2800" dirty="0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28875" y="500063"/>
            <a:ext cx="480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3600" b="1">
                <a:solidFill>
                  <a:schemeClr val="tx2"/>
                </a:solidFill>
              </a:rPr>
              <a:t>UNIVERSIDAD ICEST</a:t>
            </a:r>
          </a:p>
        </p:txBody>
      </p:sp>
      <p:sp>
        <p:nvSpPr>
          <p:cNvPr id="3076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79388" y="6021388"/>
            <a:ext cx="936625" cy="61118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7" name="6 Subtítulo"/>
          <p:cNvSpPr>
            <a:spLocks noGrp="1"/>
          </p:cNvSpPr>
          <p:nvPr>
            <p:ph type="subTitle" idx="1"/>
          </p:nvPr>
        </p:nvSpPr>
        <p:spPr>
          <a:xfrm>
            <a:off x="623888" y="4114800"/>
            <a:ext cx="8305800" cy="609600"/>
          </a:xfrm>
        </p:spPr>
        <p:txBody>
          <a:bodyPr/>
          <a:lstStyle/>
          <a:p>
            <a:r>
              <a:rPr lang="es-MX" sz="3200" dirty="0" smtClean="0"/>
              <a:t>Lic. Antonio Jiménez Balderas, M. E.</a:t>
            </a:r>
          </a:p>
        </p:txBody>
      </p:sp>
    </p:spTree>
  </p:cSld>
  <p:clrMapOvr>
    <a:masterClrMapping/>
  </p:clrMapOvr>
  <p:transition spd="slow">
    <p:pull/>
    <p:sndAc>
      <p:stSnd>
        <p:snd r:embed="rId3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endParaRPr lang="es-MX" smtClean="0"/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6.-¿Qué significa la palabra RAM  y ROM?</a:t>
            </a:r>
          </a:p>
          <a:p>
            <a:r>
              <a:rPr lang="es-ES" smtClean="0"/>
              <a:t>7.- ¿Escribe 3 ejemplos de dispositivos de entrada y  de salida de una computadora?</a:t>
            </a:r>
          </a:p>
          <a:p>
            <a:r>
              <a:rPr lang="es-ES" smtClean="0"/>
              <a:t>8.- ¿Para que usa, una computadora el sistema operativo Windows?</a:t>
            </a:r>
          </a:p>
          <a:p>
            <a:r>
              <a:rPr lang="es-ES" smtClean="0"/>
              <a:t>9.-¿Qué sistema de medida se usa para saber el espacio de almacenamiento en la computadora ?</a:t>
            </a:r>
          </a:p>
          <a:p>
            <a:r>
              <a:rPr lang="es-ES" smtClean="0"/>
              <a:t>10.- ¿Qué muestra el escritorio de su computadora al entrar al sistema Windows?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r>
              <a:rPr lang="es-ES" smtClean="0"/>
              <a:t>Nota:</a:t>
            </a:r>
            <a:r>
              <a:rPr lang="es-ES" sz="1200" smtClean="0"/>
              <a:t> </a:t>
            </a:r>
            <a:r>
              <a:rPr lang="es-ES" sz="1600" smtClean="0"/>
              <a:t>Escribe las respuestas en un documento de Word y al final de contestarlas y explica tú experiencia. Utiliza el internet para consultar lo que no conoces. </a:t>
            </a:r>
            <a:endParaRPr lang="es-ES" smtClean="0"/>
          </a:p>
          <a:p>
            <a:pPr>
              <a:buFont typeface="Wingdings" pitchFamily="2" charset="2"/>
              <a:buNone/>
            </a:pPr>
            <a:endParaRPr lang="es-ES" smtClean="0"/>
          </a:p>
          <a:p>
            <a:pPr>
              <a:buFont typeface="Wingdings" pitchFamily="2" charset="2"/>
              <a:buNone/>
            </a:pPr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71563" y="4772025"/>
            <a:ext cx="7143750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moslicenciatura@hotmail.com</a:t>
            </a:r>
          </a:p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Tel. cel.: 833 1382738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928688" y="5643563"/>
            <a:ext cx="7000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  <a:latin typeface="Verdana" pitchFamily="34" charset="0"/>
              </a:rPr>
              <a:t>http://sistemaasp.jimdo.com</a:t>
            </a:r>
          </a:p>
          <a:p>
            <a:pPr algn="ctr"/>
            <a:endParaRPr lang="en-US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3316" name="4 CuadroTexto"/>
          <p:cNvSpPr txBox="1">
            <a:spLocks noChangeArrowheads="1"/>
          </p:cNvSpPr>
          <p:nvPr/>
        </p:nvSpPr>
        <p:spPr bwMode="auto">
          <a:xfrm>
            <a:off x="1979613" y="3068638"/>
            <a:ext cx="34403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Más Información</a:t>
            </a:r>
            <a:endParaRPr lang="es-MX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Contenido</a:t>
            </a:r>
            <a:endParaRPr lang="en-US" smtClean="0">
              <a:solidFill>
                <a:schemeClr val="accent1"/>
              </a:solidFill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MX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ltGray">
          <a:xfrm rot="5400000" flipH="1">
            <a:off x="-2016918" y="2040731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33725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4102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en-US" b="1" u="sng" dirty="0" err="1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t>Practicas</a:t>
            </a:r>
            <a:endParaRPr lang="en-US" b="1" u="sng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103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tx2"/>
                </a:solidFill>
                <a:hlinkClick r:id="rId4" action="ppaction://hlinksldjump"/>
              </a:rPr>
              <a:t>Microsoft Office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4104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s-ES" b="1">
              <a:solidFill>
                <a:schemeClr val="tx2"/>
              </a:solidFill>
            </a:endParaRPr>
          </a:p>
        </p:txBody>
      </p:sp>
      <p:sp>
        <p:nvSpPr>
          <p:cNvPr id="4105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5" action="ppaction://hlinksldjump"/>
              </a:rPr>
              <a:t>Conceptos Generales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106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>
                <a:solidFill>
                  <a:schemeClr val="tx2"/>
                </a:solidFill>
                <a:hlinkClick r:id="rId6" action="ppaction://hlinksldjump"/>
              </a:rPr>
              <a:t>Introducción</a:t>
            </a:r>
            <a:endParaRPr lang="en-US" b="1">
              <a:solidFill>
                <a:schemeClr val="tx2"/>
              </a:solidFill>
            </a:endParaRPr>
          </a:p>
        </p:txBody>
      </p:sp>
      <p:grpSp>
        <p:nvGrpSpPr>
          <p:cNvPr id="4107" name="Group 53"/>
          <p:cNvGrpSpPr>
            <a:grpSpLocks/>
          </p:cNvGrpSpPr>
          <p:nvPr/>
        </p:nvGrpSpPr>
        <p:grpSpPr bwMode="auto">
          <a:xfrm>
            <a:off x="1476375" y="1916113"/>
            <a:ext cx="381000" cy="381000"/>
            <a:chOff x="2078" y="1680"/>
            <a:chExt cx="1615" cy="1615"/>
          </a:xfrm>
        </p:grpSpPr>
        <p:sp>
          <p:nvSpPr>
            <p:cNvPr id="4137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8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0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42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8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4131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32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4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6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09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4125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6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8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30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0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4119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20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2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24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grpSp>
        <p:nvGrpSpPr>
          <p:cNvPr id="4111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4113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4114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716" name="Oval 84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6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s-ES"/>
            </a:p>
          </p:txBody>
        </p:sp>
        <p:sp>
          <p:nvSpPr>
            <p:cNvPr id="69718" name="Oval 86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4118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s-ES"/>
            </a:p>
          </p:txBody>
        </p:sp>
      </p:grpSp>
      <p:sp>
        <p:nvSpPr>
          <p:cNvPr id="4112" name="Rectangle 88"/>
          <p:cNvSpPr>
            <a:spLocks noChangeArrowheads="1"/>
          </p:cNvSpPr>
          <p:nvPr/>
        </p:nvSpPr>
        <p:spPr bwMode="auto">
          <a:xfrm>
            <a:off x="2627313" y="3500438"/>
            <a:ext cx="247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tx2"/>
                </a:solidFill>
                <a:hlinkClick r:id="rId7" action="ppaction://hlinksldjump"/>
              </a:rPr>
              <a:t>El Sistema Operativo</a:t>
            </a:r>
            <a:endParaRPr lang="es-ES" b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8763000" cy="639762"/>
          </a:xfrm>
        </p:spPr>
        <p:txBody>
          <a:bodyPr/>
          <a:lstStyle/>
          <a:p>
            <a:pPr eaLnBrk="1" hangingPunct="1"/>
            <a:r>
              <a:rPr lang="en-US" smtClean="0"/>
              <a:t>Introducción</a:t>
            </a: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r>
              <a:rPr lang="es-ES" smtClean="0"/>
              <a:t>Cálculo, ábaco=&gt;Computación</a:t>
            </a:r>
          </a:p>
          <a:p>
            <a:pPr eaLnBrk="1" hangingPunct="1"/>
            <a:r>
              <a:rPr lang="es-ES" smtClean="0"/>
              <a:t>Inicios Bélicos, Comercio, Educación</a:t>
            </a:r>
          </a:p>
          <a:p>
            <a:pPr eaLnBrk="1" hangingPunct="1"/>
            <a:r>
              <a:rPr lang="es-ES" smtClean="0"/>
              <a:t>Desarrollo Tecnológico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1.- Bulbos, 2.- Transistores, 3.- Circuitos integrados, 4.- Microchips,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5.- Microchips de última generación.</a:t>
            </a:r>
          </a:p>
          <a:p>
            <a:pPr eaLnBrk="1" hangingPunct="1"/>
            <a:r>
              <a:rPr lang="es-ES" smtClean="0"/>
              <a:t>Objetivo: una computadora por familia</a:t>
            </a:r>
          </a:p>
          <a:p>
            <a:pPr eaLnBrk="1" hangingPunct="1"/>
            <a:r>
              <a:rPr lang="es-ES" smtClean="0"/>
              <a:t>Áreas donde se utiliza la computación</a:t>
            </a:r>
          </a:p>
          <a:p>
            <a:pPr eaLnBrk="1" hangingPunct="1">
              <a:buFont typeface="Wingdings" pitchFamily="2" charset="2"/>
              <a:buNone/>
            </a:pPr>
            <a:r>
              <a:rPr lang="es-ES" sz="1800" smtClean="0"/>
              <a:t>     En la mayoría de las áreas.</a:t>
            </a:r>
            <a:endParaRPr lang="es-ES" smtClean="0"/>
          </a:p>
          <a:p>
            <a:pPr eaLnBrk="1" hangingPunct="1"/>
            <a:endParaRPr lang="es-ES" smtClean="0"/>
          </a:p>
          <a:p>
            <a:pPr eaLnBrk="1" hangingPunct="1">
              <a:buFont typeface="Wingdings" pitchFamily="2" charset="2"/>
              <a:buNone/>
            </a:pPr>
            <a:endParaRPr lang="es-ES" smtClean="0"/>
          </a:p>
          <a:p>
            <a:pPr eaLnBrk="1" hangingPunct="1"/>
            <a:endParaRPr lang="es-ES" smtClean="0"/>
          </a:p>
          <a:p>
            <a:pPr eaLnBrk="1" hangingPunct="1"/>
            <a:endParaRPr lang="es-ES" smtClean="0"/>
          </a:p>
        </p:txBody>
      </p:sp>
      <p:sp>
        <p:nvSpPr>
          <p:cNvPr id="512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Arquitectura</a:t>
            </a:r>
          </a:p>
        </p:txBody>
      </p:sp>
      <p:sp>
        <p:nvSpPr>
          <p:cNvPr id="93188" name="Freeform 4"/>
          <p:cNvSpPr>
            <a:spLocks noEditPoints="1"/>
          </p:cNvSpPr>
          <p:nvPr/>
        </p:nvSpPr>
        <p:spPr bwMode="gray">
          <a:xfrm rot="20241944">
            <a:off x="1419225" y="2779713"/>
            <a:ext cx="6094413" cy="2424112"/>
          </a:xfrm>
          <a:custGeom>
            <a:avLst/>
            <a:gdLst/>
            <a:ahLst/>
            <a:cxnLst>
              <a:cxn ang="0">
                <a:pos x="1692" y="12"/>
              </a:cxn>
              <a:cxn ang="0">
                <a:pos x="1234" y="74"/>
              </a:cxn>
              <a:cxn ang="0">
                <a:pos x="828" y="182"/>
              </a:cxn>
              <a:cxn ang="0">
                <a:pos x="486" y="330"/>
              </a:cxn>
              <a:cxn ang="0">
                <a:pos x="226" y="510"/>
              </a:cxn>
              <a:cxn ang="0">
                <a:pos x="58" y="718"/>
              </a:cxn>
              <a:cxn ang="0">
                <a:pos x="0" y="944"/>
              </a:cxn>
              <a:cxn ang="0">
                <a:pos x="58" y="1170"/>
              </a:cxn>
              <a:cxn ang="0">
                <a:pos x="226" y="1378"/>
              </a:cxn>
              <a:cxn ang="0">
                <a:pos x="486" y="1558"/>
              </a:cxn>
              <a:cxn ang="0">
                <a:pos x="828" y="1706"/>
              </a:cxn>
              <a:cxn ang="0">
                <a:pos x="1234" y="1814"/>
              </a:cxn>
              <a:cxn ang="0">
                <a:pos x="1692" y="1876"/>
              </a:cxn>
              <a:cxn ang="0">
                <a:pos x="2186" y="1884"/>
              </a:cxn>
              <a:cxn ang="0">
                <a:pos x="2658" y="1840"/>
              </a:cxn>
              <a:cxn ang="0">
                <a:pos x="3084" y="1746"/>
              </a:cxn>
              <a:cxn ang="0">
                <a:pos x="3448" y="1612"/>
              </a:cxn>
              <a:cxn ang="0">
                <a:pos x="3738" y="1442"/>
              </a:cxn>
              <a:cxn ang="0">
                <a:pos x="3938" y="1242"/>
              </a:cxn>
              <a:cxn ang="0">
                <a:pos x="4034" y="1022"/>
              </a:cxn>
              <a:cxn ang="0">
                <a:pos x="4014" y="790"/>
              </a:cxn>
              <a:cxn ang="0">
                <a:pos x="3882" y="576"/>
              </a:cxn>
              <a:cxn ang="0">
                <a:pos x="3650" y="386"/>
              </a:cxn>
              <a:cxn ang="0">
                <a:pos x="3334" y="228"/>
              </a:cxn>
              <a:cxn ang="0">
                <a:pos x="2948" y="106"/>
              </a:cxn>
              <a:cxn ang="0">
                <a:pos x="2506" y="28"/>
              </a:cxn>
              <a:cxn ang="0">
                <a:pos x="2020" y="0"/>
              </a:cxn>
              <a:cxn ang="0">
                <a:pos x="1606" y="1736"/>
              </a:cxn>
              <a:cxn ang="0">
                <a:pos x="1164" y="1678"/>
              </a:cxn>
              <a:cxn ang="0">
                <a:pos x="776" y="1576"/>
              </a:cxn>
              <a:cxn ang="0">
                <a:pos x="458" y="1436"/>
              </a:cxn>
              <a:cxn ang="0">
                <a:pos x="224" y="1266"/>
              </a:cxn>
              <a:cxn ang="0">
                <a:pos x="88" y="1074"/>
              </a:cxn>
              <a:cxn ang="0">
                <a:pos x="68" y="864"/>
              </a:cxn>
              <a:cxn ang="0">
                <a:pos x="166" y="664"/>
              </a:cxn>
              <a:cxn ang="0">
                <a:pos x="370" y="486"/>
              </a:cxn>
              <a:cxn ang="0">
                <a:pos x="662" y="336"/>
              </a:cxn>
              <a:cxn ang="0">
                <a:pos x="1028" y="222"/>
              </a:cxn>
              <a:cxn ang="0">
                <a:pos x="1454" y="148"/>
              </a:cxn>
              <a:cxn ang="0">
                <a:pos x="1922" y="120"/>
              </a:cxn>
              <a:cxn ang="0">
                <a:pos x="2392" y="148"/>
              </a:cxn>
              <a:cxn ang="0">
                <a:pos x="2818" y="222"/>
              </a:cxn>
              <a:cxn ang="0">
                <a:pos x="3184" y="336"/>
              </a:cxn>
              <a:cxn ang="0">
                <a:pos x="3476" y="486"/>
              </a:cxn>
              <a:cxn ang="0">
                <a:pos x="3680" y="664"/>
              </a:cxn>
              <a:cxn ang="0">
                <a:pos x="3778" y="864"/>
              </a:cxn>
              <a:cxn ang="0">
                <a:pos x="3758" y="1074"/>
              </a:cxn>
              <a:cxn ang="0">
                <a:pos x="3622" y="1266"/>
              </a:cxn>
              <a:cxn ang="0">
                <a:pos x="3388" y="1436"/>
              </a:cxn>
              <a:cxn ang="0">
                <a:pos x="3070" y="1576"/>
              </a:cxn>
              <a:cxn ang="0">
                <a:pos x="2682" y="1678"/>
              </a:cxn>
              <a:cxn ang="0">
                <a:pos x="2240" y="1736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30196"/>
                  <a:invGamma/>
                  <a:alpha val="36000"/>
                </a:schemeClr>
              </a:gs>
              <a:gs pos="100000">
                <a:schemeClr val="bg2"/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gray">
          <a:xfrm rot="-1543677">
            <a:off x="4337050" y="26019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gray">
          <a:xfrm rot="-1543677">
            <a:off x="7004050" y="2754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gray">
          <a:xfrm rot="-1543677">
            <a:off x="2889250" y="54213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gray">
          <a:xfrm rot="-1543677">
            <a:off x="5480050" y="48117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2" name="Oval 9"/>
          <p:cNvSpPr>
            <a:spLocks noChangeArrowheads="1"/>
          </p:cNvSpPr>
          <p:nvPr/>
        </p:nvSpPr>
        <p:spPr bwMode="gray">
          <a:xfrm rot="-1543677">
            <a:off x="2051050" y="3973513"/>
            <a:ext cx="1066800" cy="304800"/>
          </a:xfrm>
          <a:prstGeom prst="ellipse">
            <a:avLst/>
          </a:prstGeom>
          <a:gradFill rotWithShape="1">
            <a:gsLst>
              <a:gs pos="0">
                <a:srgbClr val="5F5F5F"/>
              </a:gs>
              <a:gs pos="100000">
                <a:srgbClr val="84A5CA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93194" name="Oval 10"/>
          <p:cNvSpPr>
            <a:spLocks noChangeArrowheads="1"/>
          </p:cNvSpPr>
          <p:nvPr/>
        </p:nvSpPr>
        <p:spPr bwMode="gray">
          <a:xfrm>
            <a:off x="3814763" y="1916113"/>
            <a:ext cx="1143000" cy="1101725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5" name="Oval 11"/>
          <p:cNvSpPr>
            <a:spLocks noChangeArrowheads="1"/>
          </p:cNvSpPr>
          <p:nvPr/>
        </p:nvSpPr>
        <p:spPr bwMode="gray">
          <a:xfrm>
            <a:off x="1485900" y="3213100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31373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6" name="Oval 12"/>
          <p:cNvSpPr>
            <a:spLocks noChangeArrowheads="1"/>
          </p:cNvSpPr>
          <p:nvPr/>
        </p:nvSpPr>
        <p:spPr bwMode="gray">
          <a:xfrm>
            <a:off x="2363788" y="4700588"/>
            <a:ext cx="1141412" cy="1101725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7" name="Oval 13"/>
          <p:cNvSpPr>
            <a:spLocks noChangeArrowheads="1"/>
          </p:cNvSpPr>
          <p:nvPr/>
        </p:nvSpPr>
        <p:spPr bwMode="gray">
          <a:xfrm>
            <a:off x="4832350" y="4156075"/>
            <a:ext cx="1141413" cy="11017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35686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>
              <a:cs typeface="+mn-cs"/>
            </a:endParaRPr>
          </a:p>
        </p:txBody>
      </p:sp>
      <p:sp>
        <p:nvSpPr>
          <p:cNvPr id="93198" name="Oval 14"/>
          <p:cNvSpPr>
            <a:spLocks noChangeArrowheads="1"/>
          </p:cNvSpPr>
          <p:nvPr/>
        </p:nvSpPr>
        <p:spPr bwMode="gray">
          <a:xfrm>
            <a:off x="6457950" y="2112963"/>
            <a:ext cx="1079500" cy="1103312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34510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MX" b="1">
              <a:cs typeface="+mn-cs"/>
            </a:endParaRPr>
          </a:p>
        </p:txBody>
      </p:sp>
      <p:sp>
        <p:nvSpPr>
          <p:cNvPr id="6158" name="Text Box 15"/>
          <p:cNvSpPr txBox="1">
            <a:spLocks noChangeArrowheads="1"/>
          </p:cNvSpPr>
          <p:nvPr/>
        </p:nvSpPr>
        <p:spPr bwMode="gray">
          <a:xfrm>
            <a:off x="1476375" y="3573463"/>
            <a:ext cx="1063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E</a:t>
            </a:r>
          </a:p>
        </p:txBody>
      </p:sp>
      <p:sp>
        <p:nvSpPr>
          <p:cNvPr id="6159" name="Text Box 16"/>
          <p:cNvSpPr txBox="1">
            <a:spLocks noChangeArrowheads="1"/>
          </p:cNvSpPr>
          <p:nvPr/>
        </p:nvSpPr>
        <p:spPr bwMode="gray">
          <a:xfrm>
            <a:off x="4013200" y="2311400"/>
            <a:ext cx="703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CPU</a:t>
            </a:r>
          </a:p>
        </p:txBody>
      </p:sp>
      <p:sp>
        <p:nvSpPr>
          <p:cNvPr id="6160" name="Text Box 17"/>
          <p:cNvSpPr txBox="1">
            <a:spLocks noChangeArrowheads="1"/>
          </p:cNvSpPr>
          <p:nvPr/>
        </p:nvSpPr>
        <p:spPr bwMode="gray">
          <a:xfrm>
            <a:off x="6623050" y="2349500"/>
            <a:ext cx="7731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RAM</a:t>
            </a:r>
          </a:p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ROM</a:t>
            </a:r>
          </a:p>
        </p:txBody>
      </p:sp>
      <p:sp>
        <p:nvSpPr>
          <p:cNvPr id="6161" name="Text Box 18"/>
          <p:cNvSpPr txBox="1">
            <a:spLocks noChangeArrowheads="1"/>
          </p:cNvSpPr>
          <p:nvPr/>
        </p:nvSpPr>
        <p:spPr bwMode="gray">
          <a:xfrm>
            <a:off x="5046663" y="4551363"/>
            <a:ext cx="6588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E/S</a:t>
            </a:r>
          </a:p>
        </p:txBody>
      </p:sp>
      <p:sp>
        <p:nvSpPr>
          <p:cNvPr id="6162" name="Text Box 19"/>
          <p:cNvSpPr txBox="1">
            <a:spLocks noChangeArrowheads="1"/>
          </p:cNvSpPr>
          <p:nvPr/>
        </p:nvSpPr>
        <p:spPr bwMode="gray">
          <a:xfrm>
            <a:off x="2428875" y="5143500"/>
            <a:ext cx="1079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solidFill>
                  <a:schemeClr val="bg1"/>
                </a:solidFill>
                <a:latin typeface="Verdana" pitchFamily="34" charset="0"/>
              </a:rPr>
              <a:t>DISP S</a:t>
            </a:r>
          </a:p>
        </p:txBody>
      </p:sp>
      <p:sp>
        <p:nvSpPr>
          <p:cNvPr id="6163" name="Text Box 20"/>
          <p:cNvSpPr txBox="1">
            <a:spLocks noChangeArrowheads="1"/>
          </p:cNvSpPr>
          <p:nvPr/>
        </p:nvSpPr>
        <p:spPr bwMode="gray">
          <a:xfrm>
            <a:off x="3422650" y="3516313"/>
            <a:ext cx="2305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s-ES" sz="2800" b="1"/>
          </a:p>
        </p:txBody>
      </p:sp>
      <p:sp>
        <p:nvSpPr>
          <p:cNvPr id="6164" name="Line 21"/>
          <p:cNvSpPr>
            <a:spLocks noChangeShapeType="1"/>
          </p:cNvSpPr>
          <p:nvPr/>
        </p:nvSpPr>
        <p:spPr bwMode="gray">
          <a:xfrm>
            <a:off x="2595563" y="2311400"/>
            <a:ext cx="1627187" cy="125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s-ES"/>
          </a:p>
        </p:txBody>
      </p:sp>
      <p:cxnSp>
        <p:nvCxnSpPr>
          <p:cNvPr id="6165" name="AutoShape 22"/>
          <p:cNvCxnSpPr>
            <a:cxnSpLocks noChangeShapeType="1"/>
          </p:cNvCxnSpPr>
          <p:nvPr/>
        </p:nvCxnSpPr>
        <p:spPr bwMode="gray">
          <a:xfrm flipH="1">
            <a:off x="881063" y="2311400"/>
            <a:ext cx="172561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6166" name="Text Box 23"/>
          <p:cNvSpPr txBox="1">
            <a:spLocks noChangeArrowheads="1"/>
          </p:cNvSpPr>
          <p:nvPr/>
        </p:nvSpPr>
        <p:spPr bwMode="gray">
          <a:xfrm>
            <a:off x="755650" y="1916113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latin typeface="Verdana" pitchFamily="34" charset="0"/>
              </a:rPr>
              <a:t>Computadora</a:t>
            </a:r>
          </a:p>
        </p:txBody>
      </p:sp>
      <p:pic>
        <p:nvPicPr>
          <p:cNvPr id="6167" name="Picture 25" descr="j02929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3213100"/>
            <a:ext cx="1568450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8" name="Text Box 26"/>
          <p:cNvSpPr txBox="1">
            <a:spLocks noChangeArrowheads="1"/>
          </p:cNvSpPr>
          <p:nvPr/>
        </p:nvSpPr>
        <p:spPr bwMode="auto">
          <a:xfrm>
            <a:off x="6804025" y="3933825"/>
            <a:ext cx="24034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s-ES" sz="1200" b="1"/>
              <a:t>Medios de Almacenamiento</a:t>
            </a:r>
          </a:p>
          <a:p>
            <a:pPr>
              <a:buFontTx/>
              <a:buChar char="•"/>
            </a:pPr>
            <a:endParaRPr lang="es-ES" sz="1200" b="1"/>
          </a:p>
          <a:p>
            <a:pPr>
              <a:buFontTx/>
              <a:buChar char="•"/>
            </a:pPr>
            <a:r>
              <a:rPr lang="es-ES" sz="1200" b="1">
                <a:hlinkClick r:id="rId4" action="ppaction://hlinkfile"/>
              </a:rPr>
              <a:t>Medidas de almacenamiento</a:t>
            </a:r>
            <a:endParaRPr lang="es-ES" sz="1200" b="1"/>
          </a:p>
          <a:p>
            <a:pPr>
              <a:buFontTx/>
              <a:buChar char="•"/>
            </a:pPr>
            <a:r>
              <a:rPr lang="es-ES" sz="1200" b="1"/>
              <a:t>Kilobyte, Megabyte, Gigabyte</a:t>
            </a:r>
          </a:p>
          <a:p>
            <a:pPr>
              <a:buFontTx/>
              <a:buChar char="•"/>
            </a:pPr>
            <a:r>
              <a:rPr lang="es-ES" sz="1200" b="1"/>
              <a:t>Terabyte.</a:t>
            </a:r>
          </a:p>
        </p:txBody>
      </p:sp>
      <p:sp>
        <p:nvSpPr>
          <p:cNvPr id="6169" name="AutoShap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0" name="25 CuadroTexto"/>
          <p:cNvSpPr txBox="1">
            <a:spLocks noChangeArrowheads="1"/>
          </p:cNvSpPr>
          <p:nvPr/>
        </p:nvSpPr>
        <p:spPr bwMode="auto">
          <a:xfrm>
            <a:off x="179388" y="3740150"/>
            <a:ext cx="177165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</a:t>
            </a:r>
          </a:p>
          <a:p>
            <a:r>
              <a:rPr lang="es-ES" sz="1600"/>
              <a:t>Teclado</a:t>
            </a:r>
          </a:p>
          <a:p>
            <a:r>
              <a:rPr lang="es-ES" sz="1600"/>
              <a:t>Ratón</a:t>
            </a:r>
          </a:p>
          <a:p>
            <a:r>
              <a:rPr lang="es-ES" sz="1600"/>
              <a:t>Lector de marcas</a:t>
            </a:r>
            <a:endParaRPr lang="es-ES"/>
          </a:p>
          <a:p>
            <a:endParaRPr lang="es-MX"/>
          </a:p>
        </p:txBody>
      </p:sp>
      <p:sp>
        <p:nvSpPr>
          <p:cNvPr id="6171" name="26 CuadroTexto"/>
          <p:cNvSpPr txBox="1">
            <a:spLocks noChangeArrowheads="1"/>
          </p:cNvSpPr>
          <p:nvPr/>
        </p:nvSpPr>
        <p:spPr bwMode="auto">
          <a:xfrm>
            <a:off x="3348038" y="5373688"/>
            <a:ext cx="1296987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Salida</a:t>
            </a:r>
          </a:p>
          <a:p>
            <a:r>
              <a:rPr lang="es-ES" sz="1600"/>
              <a:t>Monitor</a:t>
            </a:r>
          </a:p>
          <a:p>
            <a:r>
              <a:rPr lang="es-ES" sz="1600"/>
              <a:t>Bocinas</a:t>
            </a:r>
          </a:p>
          <a:p>
            <a:r>
              <a:rPr lang="es-ES" sz="1600"/>
              <a:t>Impresora</a:t>
            </a:r>
            <a:endParaRPr lang="es-MX" sz="1600"/>
          </a:p>
        </p:txBody>
      </p:sp>
      <p:sp>
        <p:nvSpPr>
          <p:cNvPr id="6172" name="27 CuadroTexto"/>
          <p:cNvSpPr txBox="1">
            <a:spLocks noChangeArrowheads="1"/>
          </p:cNvSpPr>
          <p:nvPr/>
        </p:nvSpPr>
        <p:spPr bwMode="auto">
          <a:xfrm>
            <a:off x="5724525" y="5243513"/>
            <a:ext cx="173672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b="1">
                <a:solidFill>
                  <a:srgbClr val="C00000"/>
                </a:solidFill>
              </a:rPr>
              <a:t>Dispositivos </a:t>
            </a:r>
          </a:p>
          <a:p>
            <a:r>
              <a:rPr lang="es-ES" sz="1400" b="1">
                <a:solidFill>
                  <a:srgbClr val="C00000"/>
                </a:solidFill>
              </a:rPr>
              <a:t>de Entrada/Salida</a:t>
            </a:r>
          </a:p>
          <a:p>
            <a:r>
              <a:rPr lang="es-ES" sz="1600"/>
              <a:t>Modem</a:t>
            </a:r>
          </a:p>
          <a:p>
            <a:r>
              <a:rPr lang="es-ES" sz="1600"/>
              <a:t>Memorias USB</a:t>
            </a:r>
          </a:p>
          <a:p>
            <a:r>
              <a:rPr lang="es-ES" sz="1600"/>
              <a:t>DVD/CD</a:t>
            </a:r>
            <a:endParaRPr lang="es-MX" sz="1600"/>
          </a:p>
        </p:txBody>
      </p:sp>
      <p:sp>
        <p:nvSpPr>
          <p:cNvPr id="6173" name="28 CuadroTexto"/>
          <p:cNvSpPr txBox="1">
            <a:spLocks noChangeArrowheads="1"/>
          </p:cNvSpPr>
          <p:nvPr/>
        </p:nvSpPr>
        <p:spPr bwMode="auto">
          <a:xfrm>
            <a:off x="3203575" y="1557338"/>
            <a:ext cx="1903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Microprocesador</a:t>
            </a:r>
            <a:endParaRPr lang="es-MX"/>
          </a:p>
        </p:txBody>
      </p:sp>
      <p:sp>
        <p:nvSpPr>
          <p:cNvPr id="6174" name="29 CuadroTexto"/>
          <p:cNvSpPr txBox="1">
            <a:spLocks noChangeArrowheads="1"/>
          </p:cNvSpPr>
          <p:nvPr/>
        </p:nvSpPr>
        <p:spPr bwMode="auto">
          <a:xfrm>
            <a:off x="5580063" y="1474788"/>
            <a:ext cx="3146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acceso aleatorio</a:t>
            </a:r>
            <a:endParaRPr lang="es-MX"/>
          </a:p>
        </p:txBody>
      </p:sp>
      <p:sp>
        <p:nvSpPr>
          <p:cNvPr id="6175" name="30 CuadroTexto"/>
          <p:cNvSpPr txBox="1">
            <a:spLocks noChangeArrowheads="1"/>
          </p:cNvSpPr>
          <p:nvPr/>
        </p:nvSpPr>
        <p:spPr bwMode="auto">
          <a:xfrm>
            <a:off x="7569200" y="2924175"/>
            <a:ext cx="14668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Memoria de </a:t>
            </a:r>
          </a:p>
          <a:p>
            <a:r>
              <a:rPr lang="es-ES"/>
              <a:t>solo lectura</a:t>
            </a:r>
            <a:endParaRPr lang="es-MX"/>
          </a:p>
        </p:txBody>
      </p:sp>
      <p:sp>
        <p:nvSpPr>
          <p:cNvPr id="6176" name="31 CuadroTexto"/>
          <p:cNvSpPr txBox="1">
            <a:spLocks noChangeArrowheads="1"/>
          </p:cNvSpPr>
          <p:nvPr/>
        </p:nvSpPr>
        <p:spPr bwMode="auto">
          <a:xfrm>
            <a:off x="6948488" y="4076700"/>
            <a:ext cx="1039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/>
              <a:t>Disco duro</a:t>
            </a:r>
            <a:endParaRPr lang="es-MX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Conceptos Generales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2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Computadora: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Analógica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Digital</a:t>
            </a:r>
          </a:p>
          <a:p>
            <a:pPr eaLnBrk="0" hangingPunct="0"/>
            <a:r>
              <a:rPr lang="en-US" sz="2000" b="1">
                <a:solidFill>
                  <a:srgbClr val="000000"/>
                </a:solidFill>
              </a:rPr>
              <a:t>Híbrida</a:t>
            </a:r>
          </a:p>
          <a:p>
            <a:pPr eaLnBrk="0" hangingPunct="0"/>
            <a:endParaRPr lang="en-US" sz="2000" b="1">
              <a:solidFill>
                <a:srgbClr val="000000"/>
              </a:solidFill>
            </a:endParaRPr>
          </a:p>
          <a:p>
            <a:pPr eaLnBrk="0" hangingPunct="0"/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687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175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71689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grpSp>
        <p:nvGrpSpPr>
          <p:cNvPr id="7177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18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1692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1693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</p:grpSp>
        <p:sp>
          <p:nvSpPr>
            <p:cNvPr id="71694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</p:grpSp>
      <p:sp>
        <p:nvSpPr>
          <p:cNvPr id="7178" name="Text Box 18"/>
          <p:cNvSpPr txBox="1">
            <a:spLocks noChangeArrowheads="1"/>
          </p:cNvSpPr>
          <p:nvPr/>
        </p:nvSpPr>
        <p:spPr bwMode="auto">
          <a:xfrm>
            <a:off x="3617913" y="1828800"/>
            <a:ext cx="17589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</a:rPr>
              <a:t>Conceptos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7179" name="Text Box 19"/>
          <p:cNvSpPr txBox="1">
            <a:spLocks noChangeArrowheads="1"/>
          </p:cNvSpPr>
          <p:nvPr/>
        </p:nvSpPr>
        <p:spPr bwMode="auto">
          <a:xfrm>
            <a:off x="5791200" y="3581400"/>
            <a:ext cx="203835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Sistema Operativo: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MsDos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Windows</a:t>
            </a:r>
          </a:p>
          <a:p>
            <a:pPr eaLnBrk="0" hangingPunct="0"/>
            <a:r>
              <a:rPr lang="en-US" sz="1600" b="1">
                <a:solidFill>
                  <a:srgbClr val="000000"/>
                </a:solidFill>
              </a:rPr>
              <a:t>Linux</a:t>
            </a:r>
          </a:p>
        </p:txBody>
      </p:sp>
      <p:sp>
        <p:nvSpPr>
          <p:cNvPr id="7180" name="Text Box 20"/>
          <p:cNvSpPr txBox="1">
            <a:spLocks noChangeArrowheads="1"/>
          </p:cNvSpPr>
          <p:nvPr/>
        </p:nvSpPr>
        <p:spPr bwMode="auto">
          <a:xfrm>
            <a:off x="827088" y="2060575"/>
            <a:ext cx="15224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HARDWARE</a:t>
            </a:r>
          </a:p>
          <a:p>
            <a:r>
              <a:rPr lang="es-ES">
                <a:solidFill>
                  <a:schemeClr val="tx2"/>
                </a:solidFill>
              </a:rPr>
              <a:t>Tangible</a:t>
            </a:r>
          </a:p>
        </p:txBody>
      </p:sp>
      <p:sp>
        <p:nvSpPr>
          <p:cNvPr id="7181" name="Text Box 21"/>
          <p:cNvSpPr txBox="1">
            <a:spLocks noChangeArrowheads="1"/>
          </p:cNvSpPr>
          <p:nvPr/>
        </p:nvSpPr>
        <p:spPr bwMode="auto">
          <a:xfrm>
            <a:off x="6443663" y="2060575"/>
            <a:ext cx="14843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SOFTWARE</a:t>
            </a:r>
          </a:p>
          <a:p>
            <a:r>
              <a:rPr lang="es-ES">
                <a:solidFill>
                  <a:schemeClr val="tx2"/>
                </a:solidFill>
              </a:rPr>
              <a:t>Intangible</a:t>
            </a:r>
          </a:p>
        </p:txBody>
      </p:sp>
      <p:sp>
        <p:nvSpPr>
          <p:cNvPr id="7182" name="AutoShape 2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101013" y="5949950"/>
            <a:ext cx="792162" cy="574675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1800" smtClean="0"/>
              <a:t>Sistema </a:t>
            </a:r>
            <a:r>
              <a:rPr lang="es-MX" sz="1800" smtClean="0"/>
              <a:t>Operativo</a:t>
            </a:r>
            <a:br>
              <a:rPr lang="es-MX" sz="1800" smtClean="0"/>
            </a:br>
            <a:r>
              <a:rPr lang="es-MX" sz="1800" smtClean="0"/>
              <a:t>Es el principal programa de la computadora que permite controlar todas sus actividades.</a:t>
            </a:r>
          </a:p>
        </p:txBody>
      </p:sp>
      <p:sp>
        <p:nvSpPr>
          <p:cNvPr id="73738" name="AutoShape 10"/>
          <p:cNvSpPr>
            <a:spLocks noChangeArrowheads="1"/>
          </p:cNvSpPr>
          <p:nvPr/>
        </p:nvSpPr>
        <p:spPr bwMode="gray">
          <a:xfrm>
            <a:off x="3017838" y="2847975"/>
            <a:ext cx="492125" cy="1954213"/>
          </a:xfrm>
          <a:prstGeom prst="leftArrow">
            <a:avLst>
              <a:gd name="adj1" fmla="val 65583"/>
              <a:gd name="adj2" fmla="val 65181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shade val="46275"/>
                  <a:invGamma/>
                  <a:alpha val="12000"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196" name="AutoShape 11"/>
          <p:cNvSpPr>
            <a:spLocks noChangeArrowheads="1"/>
          </p:cNvSpPr>
          <p:nvPr/>
        </p:nvSpPr>
        <p:spPr bwMode="auto">
          <a:xfrm>
            <a:off x="1187450" y="2341563"/>
            <a:ext cx="1689100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1257300" y="2559050"/>
            <a:ext cx="15494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MSDOS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WINDOWS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OS/2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LINUX</a:t>
            </a:r>
          </a:p>
        </p:txBody>
      </p:sp>
      <p:sp>
        <p:nvSpPr>
          <p:cNvPr id="8198" name="AutoShape 13"/>
          <p:cNvSpPr>
            <a:spLocks noChangeArrowheads="1"/>
          </p:cNvSpPr>
          <p:nvPr/>
        </p:nvSpPr>
        <p:spPr bwMode="auto">
          <a:xfrm>
            <a:off x="5975350" y="2341563"/>
            <a:ext cx="1689100" cy="29686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s-MX">
              <a:latin typeface="Verdana" pitchFamily="34" charset="0"/>
            </a:endParaRPr>
          </a:p>
        </p:txBody>
      </p:sp>
      <p:sp>
        <p:nvSpPr>
          <p:cNvPr id="8199" name="Text Box 14"/>
          <p:cNvSpPr txBox="1">
            <a:spLocks noChangeArrowheads="1"/>
          </p:cNvSpPr>
          <p:nvPr/>
        </p:nvSpPr>
        <p:spPr bwMode="auto">
          <a:xfrm>
            <a:off x="6045200" y="2559050"/>
            <a:ext cx="1549400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OFFICE</a:t>
            </a:r>
          </a:p>
          <a:p>
            <a:pPr algn="ctr" eaLnBrk="0" hangingPunct="0"/>
            <a:r>
              <a:rPr lang="es-MX" sz="1400">
                <a:solidFill>
                  <a:srgbClr val="001D3A"/>
                </a:solidFill>
                <a:latin typeface="Verdana" pitchFamily="34" charset="0"/>
              </a:rPr>
              <a:t>LENGUAJES</a:t>
            </a:r>
          </a:p>
          <a:p>
            <a:pPr algn="ctr" eaLnBrk="0" hangingPunct="0"/>
            <a:r>
              <a:rPr lang="es-MX" sz="1400">
                <a:solidFill>
                  <a:srgbClr val="001D3A"/>
                </a:solidFill>
                <a:latin typeface="Verdana" pitchFamily="34" charset="0"/>
              </a:rPr>
              <a:t>MANEJADORES</a:t>
            </a:r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 DE </a:t>
            </a:r>
            <a:r>
              <a:rPr lang="es-MX" sz="1400">
                <a:solidFill>
                  <a:srgbClr val="001D3A"/>
                </a:solidFill>
                <a:latin typeface="Verdana" pitchFamily="34" charset="0"/>
              </a:rPr>
              <a:t>DATOS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ANTIVIRUS</a:t>
            </a:r>
          </a:p>
          <a:p>
            <a:pPr algn="ctr" eaLnBrk="0" hangingPunct="0"/>
            <a:r>
              <a:rPr lang="en-US" sz="1400">
                <a:solidFill>
                  <a:srgbClr val="001D3A"/>
                </a:solidFill>
                <a:latin typeface="Verdana" pitchFamily="34" charset="0"/>
              </a:rPr>
              <a:t>HERR.</a:t>
            </a:r>
          </a:p>
          <a:p>
            <a:pPr algn="ctr" eaLnBrk="0" hangingPunct="0"/>
            <a:endParaRPr lang="en-US" sz="1400">
              <a:solidFill>
                <a:srgbClr val="001D3A"/>
              </a:solidFill>
              <a:latin typeface="Verdana" pitchFamily="34" charset="0"/>
            </a:endParaRPr>
          </a:p>
        </p:txBody>
      </p:sp>
      <p:sp>
        <p:nvSpPr>
          <p:cNvPr id="73743" name="AutoShape 15"/>
          <p:cNvSpPr>
            <a:spLocks noChangeArrowheads="1"/>
          </p:cNvSpPr>
          <p:nvPr/>
        </p:nvSpPr>
        <p:spPr bwMode="gray">
          <a:xfrm>
            <a:off x="5364163" y="2852738"/>
            <a:ext cx="490537" cy="1954212"/>
          </a:xfrm>
          <a:prstGeom prst="rightArrow">
            <a:avLst>
              <a:gd name="adj1" fmla="val 67750"/>
              <a:gd name="adj2" fmla="val 66167"/>
            </a:avLst>
          </a:prstGeom>
          <a:gradFill rotWithShape="1">
            <a:gsLst>
              <a:gs pos="0">
                <a:schemeClr val="bg2">
                  <a:gamma/>
                  <a:shade val="46275"/>
                  <a:invGamma/>
                  <a:alpha val="12000"/>
                </a:schemeClr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4" name="AutoShape 16"/>
          <p:cNvSpPr>
            <a:spLocks noChangeArrowheads="1"/>
          </p:cNvSpPr>
          <p:nvPr/>
        </p:nvSpPr>
        <p:spPr bwMode="gray">
          <a:xfrm>
            <a:off x="2947988" y="1773238"/>
            <a:ext cx="2816225" cy="579437"/>
          </a:xfrm>
          <a:prstGeom prst="can">
            <a:avLst>
              <a:gd name="adj" fmla="val 2786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3745" name="AutoShape 17"/>
          <p:cNvSpPr>
            <a:spLocks noChangeArrowheads="1"/>
          </p:cNvSpPr>
          <p:nvPr/>
        </p:nvSpPr>
        <p:spPr bwMode="gray">
          <a:xfrm>
            <a:off x="3621088" y="2486025"/>
            <a:ext cx="1619250" cy="506413"/>
          </a:xfrm>
          <a:prstGeom prst="upArrow">
            <a:avLst>
              <a:gd name="adj1" fmla="val 68380"/>
              <a:gd name="adj2" fmla="val 70833"/>
            </a:avLst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63529"/>
                  <a:invGamma/>
                  <a:alpha val="12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3" name="Text Box 18"/>
          <p:cNvSpPr txBox="1">
            <a:spLocks noChangeArrowheads="1"/>
          </p:cNvSpPr>
          <p:nvPr/>
        </p:nvSpPr>
        <p:spPr bwMode="gray">
          <a:xfrm>
            <a:off x="3322638" y="1984375"/>
            <a:ext cx="2190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Sistema Operativo</a:t>
            </a:r>
          </a:p>
        </p:txBody>
      </p:sp>
      <p:sp>
        <p:nvSpPr>
          <p:cNvPr id="73747" name="AutoShape 19"/>
          <p:cNvSpPr>
            <a:spLocks noChangeArrowheads="1"/>
          </p:cNvSpPr>
          <p:nvPr/>
        </p:nvSpPr>
        <p:spPr bwMode="gray">
          <a:xfrm>
            <a:off x="3017838" y="5310188"/>
            <a:ext cx="2816225" cy="577850"/>
          </a:xfrm>
          <a:prstGeom prst="can">
            <a:avLst>
              <a:gd name="adj" fmla="val 32032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8205" name="Text Box 20"/>
          <p:cNvSpPr txBox="1">
            <a:spLocks noChangeArrowheads="1"/>
          </p:cNvSpPr>
          <p:nvPr/>
        </p:nvSpPr>
        <p:spPr bwMode="gray">
          <a:xfrm>
            <a:off x="3582988" y="553085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b="1">
                <a:solidFill>
                  <a:schemeClr val="bg1"/>
                </a:solidFill>
              </a:rPr>
              <a:t>Computadora</a:t>
            </a:r>
          </a:p>
        </p:txBody>
      </p:sp>
      <p:sp>
        <p:nvSpPr>
          <p:cNvPr id="73749" name="AutoShape 21"/>
          <p:cNvSpPr>
            <a:spLocks noChangeArrowheads="1"/>
          </p:cNvSpPr>
          <p:nvPr/>
        </p:nvSpPr>
        <p:spPr bwMode="gray">
          <a:xfrm>
            <a:off x="3600450" y="4730750"/>
            <a:ext cx="1622425" cy="498475"/>
          </a:xfrm>
          <a:prstGeom prst="downArrow">
            <a:avLst>
              <a:gd name="adj1" fmla="val 67093"/>
              <a:gd name="adj2" fmla="val 64051"/>
            </a:avLst>
          </a:prstGeom>
          <a:gradFill rotWithShape="1">
            <a:gsLst>
              <a:gs pos="0">
                <a:schemeClr val="bg2">
                  <a:gamma/>
                  <a:tint val="63529"/>
                  <a:invGamma/>
                  <a:alpha val="12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pic>
        <p:nvPicPr>
          <p:cNvPr id="8207" name="Picture 22" descr="j019538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2997200"/>
            <a:ext cx="1795463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8" name="AutoShape 2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Office</a:t>
            </a:r>
            <a:endParaRPr lang="en-US" sz="1800" smtClean="0"/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116013" y="2205038"/>
            <a:ext cx="6705600" cy="3352800"/>
            <a:chOff x="528" y="1248"/>
            <a:chExt cx="4656" cy="2256"/>
          </a:xfrm>
        </p:grpSpPr>
        <p:grpSp>
          <p:nvGrpSpPr>
            <p:cNvPr id="9221" name="Group 4"/>
            <p:cNvGrpSpPr>
              <a:grpSpLocks/>
            </p:cNvGrpSpPr>
            <p:nvPr/>
          </p:nvGrpSpPr>
          <p:grpSpPr bwMode="auto">
            <a:xfrm>
              <a:off x="1824" y="1248"/>
              <a:ext cx="2014" cy="1821"/>
              <a:chOff x="1872" y="1824"/>
              <a:chExt cx="2014" cy="1821"/>
            </a:xfrm>
          </p:grpSpPr>
          <p:sp>
            <p:nvSpPr>
              <p:cNvPr id="74757" name="AutoShape 5"/>
              <p:cNvSpPr>
                <a:spLocks noChangeArrowheads="1"/>
              </p:cNvSpPr>
              <p:nvPr/>
            </p:nvSpPr>
            <p:spPr bwMode="gray">
              <a:xfrm rot="16200000" flipH="1">
                <a:off x="1820" y="2527"/>
                <a:ext cx="310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8" name="AutoShape 6"/>
              <p:cNvSpPr>
                <a:spLocks noChangeArrowheads="1"/>
              </p:cNvSpPr>
              <p:nvPr/>
            </p:nvSpPr>
            <p:spPr bwMode="gray">
              <a:xfrm rot="5400000" flipH="1">
                <a:off x="3635" y="2494"/>
                <a:ext cx="309" cy="205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4759" name="AutoShape 7"/>
              <p:cNvSpPr>
                <a:spLocks noChangeArrowheads="1"/>
              </p:cNvSpPr>
              <p:nvPr/>
            </p:nvSpPr>
            <p:spPr bwMode="gray">
              <a:xfrm rot="10800000" flipH="1">
                <a:off x="2725" y="3439"/>
                <a:ext cx="308" cy="206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tint val="39216"/>
                      <a:invGamma/>
                    </a:schemeClr>
                  </a:gs>
                </a:gsLst>
                <a:lin ang="0" scaled="1"/>
              </a:gradFill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39" name="Oval 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9240" name="Oval 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74762" name="Oval 10"/>
              <p:cNvSpPr>
                <a:spLocks noChangeArrowheads="1"/>
              </p:cNvSpPr>
              <p:nvPr/>
            </p:nvSpPr>
            <p:spPr bwMode="gray">
              <a:xfrm>
                <a:off x="2255" y="2000"/>
                <a:ext cx="1261" cy="1264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tint val="0"/>
                      <a:invGamma/>
                    </a:schemeClr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2" name="Oval 11"/>
              <p:cNvSpPr>
                <a:spLocks noChangeArrowheads="1"/>
              </p:cNvSpPr>
              <p:nvPr/>
            </p:nvSpPr>
            <p:spPr bwMode="gray">
              <a:xfrm>
                <a:off x="2254" y="2000"/>
                <a:ext cx="1262" cy="1264"/>
              </a:xfrm>
              <a:prstGeom prst="ellipse">
                <a:avLst/>
              </a:prstGeom>
              <a:gradFill rotWithShape="1">
                <a:gsLst>
                  <a:gs pos="0">
                    <a:srgbClr val="000000"/>
                  </a:gs>
                  <a:gs pos="100000">
                    <a:srgbClr val="FFCC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s-ES"/>
              </a:p>
            </p:txBody>
          </p:sp>
          <p:sp>
            <p:nvSpPr>
              <p:cNvPr id="74764" name="Oval 12"/>
              <p:cNvSpPr>
                <a:spLocks noChangeArrowheads="1"/>
              </p:cNvSpPr>
              <p:nvPr/>
            </p:nvSpPr>
            <p:spPr bwMode="gray">
              <a:xfrm>
                <a:off x="2337" y="2084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shade val="54118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54118"/>
                      <a:invGamma/>
                    </a:schemeClr>
                  </a:gs>
                </a:gsLst>
                <a:lin ang="18900000" scaled="1"/>
              </a:gradFill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9244" name="Oval 13"/>
              <p:cNvSpPr>
                <a:spLocks noChangeArrowheads="1"/>
              </p:cNvSpPr>
              <p:nvPr/>
            </p:nvSpPr>
            <p:spPr bwMode="gray">
              <a:xfrm>
                <a:off x="2337" y="2083"/>
                <a:ext cx="1096" cy="1098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C6300"/>
                  </a:gs>
                </a:gsLst>
                <a:lin ang="2700000" scaled="1"/>
              </a:gradFill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es-ES"/>
              </a:p>
            </p:txBody>
          </p:sp>
        </p:grpSp>
        <p:sp>
          <p:nvSpPr>
            <p:cNvPr id="74766" name="AutoShape 14"/>
            <p:cNvSpPr>
              <a:spLocks noChangeArrowheads="1"/>
            </p:cNvSpPr>
            <p:nvPr/>
          </p:nvSpPr>
          <p:spPr bwMode="gray">
            <a:xfrm>
              <a:off x="528" y="2256"/>
              <a:ext cx="1152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7" name="AutoShape 15"/>
            <p:cNvSpPr>
              <a:spLocks noChangeArrowheads="1"/>
            </p:cNvSpPr>
            <p:nvPr/>
          </p:nvSpPr>
          <p:spPr bwMode="gray">
            <a:xfrm>
              <a:off x="528" y="1920"/>
              <a:ext cx="1152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8" name="AutoShape 16"/>
            <p:cNvSpPr>
              <a:spLocks noChangeArrowheads="1"/>
            </p:cNvSpPr>
            <p:nvPr/>
          </p:nvSpPr>
          <p:spPr bwMode="gray">
            <a:xfrm>
              <a:off x="528" y="1584"/>
              <a:ext cx="1152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69" name="AutoShape 17"/>
            <p:cNvSpPr>
              <a:spLocks noChangeArrowheads="1"/>
            </p:cNvSpPr>
            <p:nvPr/>
          </p:nvSpPr>
          <p:spPr bwMode="gray">
            <a:xfrm>
              <a:off x="3984" y="2256"/>
              <a:ext cx="1200" cy="378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0" name="AutoShape 18"/>
            <p:cNvSpPr>
              <a:spLocks noChangeArrowheads="1"/>
            </p:cNvSpPr>
            <p:nvPr/>
          </p:nvSpPr>
          <p:spPr bwMode="gray">
            <a:xfrm>
              <a:off x="3984" y="1920"/>
              <a:ext cx="1200" cy="38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74771" name="AutoShape 19"/>
            <p:cNvSpPr>
              <a:spLocks noChangeArrowheads="1"/>
            </p:cNvSpPr>
            <p:nvPr/>
          </p:nvSpPr>
          <p:spPr bwMode="gray">
            <a:xfrm>
              <a:off x="3984" y="1584"/>
              <a:ext cx="1200" cy="376"/>
            </a:xfrm>
            <a:prstGeom prst="can">
              <a:avLst>
                <a:gd name="adj" fmla="val 2500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sp>
          <p:nvSpPr>
            <p:cNvPr id="9228" name="Text Box 20"/>
            <p:cNvSpPr txBox="1">
              <a:spLocks noChangeArrowheads="1"/>
            </p:cNvSpPr>
            <p:nvPr/>
          </p:nvSpPr>
          <p:spPr bwMode="gray">
            <a:xfrm>
              <a:off x="2477" y="1920"/>
              <a:ext cx="727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Office</a:t>
              </a:r>
            </a:p>
          </p:txBody>
        </p:sp>
        <p:sp>
          <p:nvSpPr>
            <p:cNvPr id="9229" name="AutoShape 21"/>
            <p:cNvSpPr>
              <a:spLocks noChangeArrowheads="1"/>
            </p:cNvSpPr>
            <p:nvPr/>
          </p:nvSpPr>
          <p:spPr bwMode="auto">
            <a:xfrm>
              <a:off x="1611" y="3168"/>
              <a:ext cx="2448" cy="336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Verdana" pitchFamily="34" charset="0"/>
                </a:rPr>
                <a:t>Para Windows</a:t>
              </a:r>
            </a:p>
          </p:txBody>
        </p:sp>
        <p:sp>
          <p:nvSpPr>
            <p:cNvPr id="9230" name="Text Box 22"/>
            <p:cNvSpPr txBox="1">
              <a:spLocks noChangeArrowheads="1"/>
            </p:cNvSpPr>
            <p:nvPr/>
          </p:nvSpPr>
          <p:spPr bwMode="gray">
            <a:xfrm>
              <a:off x="796" y="1683"/>
              <a:ext cx="53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Word</a:t>
              </a:r>
            </a:p>
          </p:txBody>
        </p:sp>
        <p:sp>
          <p:nvSpPr>
            <p:cNvPr id="9231" name="Text Box 23"/>
            <p:cNvSpPr txBox="1">
              <a:spLocks noChangeArrowheads="1"/>
            </p:cNvSpPr>
            <p:nvPr/>
          </p:nvSpPr>
          <p:spPr bwMode="gray">
            <a:xfrm>
              <a:off x="791" y="2019"/>
              <a:ext cx="543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Excel</a:t>
              </a:r>
            </a:p>
          </p:txBody>
        </p:sp>
        <p:sp>
          <p:nvSpPr>
            <p:cNvPr id="9232" name="Text Box 24"/>
            <p:cNvSpPr txBox="1">
              <a:spLocks noChangeArrowheads="1"/>
            </p:cNvSpPr>
            <p:nvPr/>
          </p:nvSpPr>
          <p:spPr bwMode="gray">
            <a:xfrm>
              <a:off x="540" y="2355"/>
              <a:ext cx="1045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Power Point</a:t>
              </a:r>
            </a:p>
          </p:txBody>
        </p:sp>
        <p:sp>
          <p:nvSpPr>
            <p:cNvPr id="9233" name="Text Box 25"/>
            <p:cNvSpPr txBox="1">
              <a:spLocks noChangeArrowheads="1"/>
            </p:cNvSpPr>
            <p:nvPr/>
          </p:nvSpPr>
          <p:spPr bwMode="gray">
            <a:xfrm>
              <a:off x="4260" y="1683"/>
              <a:ext cx="684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Access</a:t>
              </a:r>
            </a:p>
          </p:txBody>
        </p:sp>
        <p:sp>
          <p:nvSpPr>
            <p:cNvPr id="9234" name="Text Box 26"/>
            <p:cNvSpPr txBox="1">
              <a:spLocks noChangeArrowheads="1"/>
            </p:cNvSpPr>
            <p:nvPr/>
          </p:nvSpPr>
          <p:spPr bwMode="gray">
            <a:xfrm>
              <a:off x="4128" y="2019"/>
              <a:ext cx="948" cy="2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Front page</a:t>
              </a:r>
            </a:p>
          </p:txBody>
        </p:sp>
        <p:sp>
          <p:nvSpPr>
            <p:cNvPr id="9235" name="Text Box 27"/>
            <p:cNvSpPr txBox="1">
              <a:spLocks noChangeArrowheads="1"/>
            </p:cNvSpPr>
            <p:nvPr/>
          </p:nvSpPr>
          <p:spPr bwMode="gray">
            <a:xfrm>
              <a:off x="4177" y="2355"/>
              <a:ext cx="850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bg1"/>
                  </a:solidFill>
                </a:rPr>
                <a:t>Publisher</a:t>
              </a:r>
            </a:p>
          </p:txBody>
        </p:sp>
      </p:grpSp>
      <p:sp>
        <p:nvSpPr>
          <p:cNvPr id="9220" name="AutoShape 2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116013" y="5876925"/>
            <a:ext cx="647700" cy="576263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Diagrama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1692275" y="1773238"/>
            <a:ext cx="5867400" cy="1301750"/>
            <a:chOff x="912" y="1008"/>
            <a:chExt cx="3984" cy="912"/>
          </a:xfrm>
        </p:grpSpPr>
        <p:sp>
          <p:nvSpPr>
            <p:cNvPr id="76804" name="AutoShape 4"/>
            <p:cNvSpPr>
              <a:spLocks noChangeArrowheads="1"/>
            </p:cNvSpPr>
            <p:nvPr/>
          </p:nvSpPr>
          <p:spPr bwMode="gray">
            <a:xfrm>
              <a:off x="912" y="1008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61" name="Group 5"/>
            <p:cNvGrpSpPr>
              <a:grpSpLocks/>
            </p:cNvGrpSpPr>
            <p:nvPr/>
          </p:nvGrpSpPr>
          <p:grpSpPr bwMode="auto">
            <a:xfrm>
              <a:off x="999" y="1092"/>
              <a:ext cx="768" cy="746"/>
              <a:chOff x="999" y="1092"/>
              <a:chExt cx="768" cy="746"/>
            </a:xfrm>
          </p:grpSpPr>
          <p:sp>
            <p:nvSpPr>
              <p:cNvPr id="76806" name="AutoShape 6">
                <a:hlinkClick r:id="rId3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1097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69804"/>
                      <a:invGamma/>
                    </a:schemeClr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7" name="Freeform 7"/>
              <p:cNvSpPr>
                <a:spLocks/>
              </p:cNvSpPr>
              <p:nvPr/>
            </p:nvSpPr>
            <p:spPr bwMode="gray">
              <a:xfrm>
                <a:off x="1048" y="1140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54510"/>
                      <a:invGamma/>
                    </a:schemeClr>
                  </a:gs>
                  <a:gs pos="5000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54510"/>
                      <a:invGamma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08" name="Text Box 8">
                <a:hlinkClick r:id="rId3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5" y="1295"/>
                <a:ext cx="70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Word</a:t>
                </a:r>
              </a:p>
            </p:txBody>
          </p:sp>
        </p:grpSp>
        <p:sp>
          <p:nvSpPr>
            <p:cNvPr id="10262" name="Text Box 9"/>
            <p:cNvSpPr txBox="1">
              <a:spLocks noChangeArrowheads="1"/>
            </p:cNvSpPr>
            <p:nvPr/>
          </p:nvSpPr>
          <p:spPr bwMode="gray">
            <a:xfrm>
              <a:off x="1872" y="1149"/>
              <a:ext cx="2928" cy="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Procesador</a:t>
              </a:r>
              <a:r>
                <a:rPr lang="en-US" b="1">
                  <a:solidFill>
                    <a:srgbClr val="000000"/>
                  </a:solidFill>
                </a:rPr>
                <a:t> de </a:t>
              </a:r>
              <a:r>
                <a:rPr lang="es-MX" b="1">
                  <a:solidFill>
                    <a:srgbClr val="000000"/>
                  </a:solidFill>
                </a:rPr>
                <a:t>Texto</a:t>
              </a:r>
            </a:p>
          </p:txBody>
        </p:sp>
      </p:grpSp>
      <p:grpSp>
        <p:nvGrpSpPr>
          <p:cNvPr id="10244" name="Group 10"/>
          <p:cNvGrpSpPr>
            <a:grpSpLocks/>
          </p:cNvGrpSpPr>
          <p:nvPr/>
        </p:nvGrpSpPr>
        <p:grpSpPr bwMode="auto">
          <a:xfrm>
            <a:off x="1692275" y="3284538"/>
            <a:ext cx="5867400" cy="1301750"/>
            <a:chOff x="912" y="2016"/>
            <a:chExt cx="3984" cy="912"/>
          </a:xfrm>
        </p:grpSpPr>
        <p:sp>
          <p:nvSpPr>
            <p:cNvPr id="76811" name="AutoShape 11"/>
            <p:cNvSpPr>
              <a:spLocks noChangeArrowheads="1"/>
            </p:cNvSpPr>
            <p:nvPr/>
          </p:nvSpPr>
          <p:spPr bwMode="gray">
            <a:xfrm>
              <a:off x="912" y="2016"/>
              <a:ext cx="3984" cy="912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9216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FFFF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s-ES">
                <a:cs typeface="+mn-cs"/>
              </a:endParaRPr>
            </a:p>
          </p:txBody>
        </p:sp>
        <p:grpSp>
          <p:nvGrpSpPr>
            <p:cNvPr id="10255" name="Group 12"/>
            <p:cNvGrpSpPr>
              <a:grpSpLocks/>
            </p:cNvGrpSpPr>
            <p:nvPr/>
          </p:nvGrpSpPr>
          <p:grpSpPr bwMode="auto">
            <a:xfrm>
              <a:off x="999" y="2100"/>
              <a:ext cx="768" cy="746"/>
              <a:chOff x="999" y="2100"/>
              <a:chExt cx="768" cy="746"/>
            </a:xfrm>
          </p:grpSpPr>
          <p:sp>
            <p:nvSpPr>
              <p:cNvPr id="76813" name="AutoShape 13">
                <a:hlinkClick r:id="rId4" action="ppaction://hlinkfile"/>
              </p:cNvPr>
              <p:cNvSpPr>
                <a:spLocks noChangeArrowheads="1"/>
              </p:cNvSpPr>
              <p:nvPr/>
            </p:nvSpPr>
            <p:spPr bwMode="gray">
              <a:xfrm>
                <a:off x="999" y="2105"/>
                <a:ext cx="761" cy="741"/>
              </a:xfrm>
              <a:prstGeom prst="roundRect">
                <a:avLst>
                  <a:gd name="adj" fmla="val 11921"/>
                </a:avLst>
              </a:prstGeom>
              <a:gradFill rotWithShape="1">
                <a:gsLst>
                  <a:gs pos="0">
                    <a:schemeClr val="hlink">
                      <a:gamma/>
                      <a:tint val="72549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4" name="Freeform 14"/>
              <p:cNvSpPr>
                <a:spLocks/>
              </p:cNvSpPr>
              <p:nvPr/>
            </p:nvSpPr>
            <p:spPr bwMode="gray">
              <a:xfrm>
                <a:off x="1048" y="2148"/>
                <a:ext cx="384" cy="373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0" y="118"/>
                  </a:cxn>
                  <a:cxn ang="0">
                    <a:pos x="0" y="589"/>
                  </a:cxn>
                  <a:cxn ang="0">
                    <a:pos x="161" y="174"/>
                  </a:cxn>
                  <a:cxn ang="0">
                    <a:pos x="589" y="0"/>
                  </a:cxn>
                  <a:cxn ang="0">
                    <a:pos x="118" y="0"/>
                  </a:cxn>
                </a:cxnLst>
                <a:rect l="0" t="0" r="r" b="b"/>
                <a:pathLst>
                  <a:path w="596" h="598">
                    <a:moveTo>
                      <a:pt x="118" y="0"/>
                    </a:moveTo>
                    <a:cubicBezTo>
                      <a:pt x="53" y="0"/>
                      <a:pt x="0" y="53"/>
                      <a:pt x="0" y="118"/>
                    </a:cubicBezTo>
                    <a:lnTo>
                      <a:pt x="0" y="589"/>
                    </a:lnTo>
                    <a:cubicBezTo>
                      <a:pt x="27" y="598"/>
                      <a:pt x="12" y="309"/>
                      <a:pt x="161" y="174"/>
                    </a:cubicBezTo>
                    <a:cubicBezTo>
                      <a:pt x="310" y="39"/>
                      <a:pt x="596" y="29"/>
                      <a:pt x="589" y="0"/>
                    </a:cubicBezTo>
                    <a:lnTo>
                      <a:pt x="11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42353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27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s-ES">
                  <a:cs typeface="+mn-cs"/>
                </a:endParaRPr>
              </a:p>
            </p:txBody>
          </p:sp>
          <p:sp>
            <p:nvSpPr>
              <p:cNvPr id="76815" name="Text Box 15">
                <a:hlinkClick r:id="rId4" action="ppaction://hlinkfile"/>
              </p:cNvPr>
              <p:cNvSpPr txBox="1">
                <a:spLocks noChangeArrowheads="1"/>
              </p:cNvSpPr>
              <p:nvPr/>
            </p:nvSpPr>
            <p:spPr bwMode="gray">
              <a:xfrm>
                <a:off x="1020" y="2304"/>
                <a:ext cx="713" cy="364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2800">
                    <a:solidFill>
                      <a:srgbClr val="FFFFFF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cs typeface="+mn-cs"/>
                  </a:rPr>
                  <a:t>Excel</a:t>
                </a:r>
              </a:p>
            </p:txBody>
          </p:sp>
        </p:grpSp>
        <p:sp>
          <p:nvSpPr>
            <p:cNvPr id="10256" name="Text Box 16"/>
            <p:cNvSpPr txBox="1">
              <a:spLocks noChangeArrowheads="1"/>
            </p:cNvSpPr>
            <p:nvPr/>
          </p:nvSpPr>
          <p:spPr bwMode="gray">
            <a:xfrm>
              <a:off x="1872" y="2141"/>
              <a:ext cx="2928" cy="44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endParaRPr lang="es-MX" b="1">
                <a:solidFill>
                  <a:srgbClr val="000000"/>
                </a:solidFill>
              </a:endParaRPr>
            </a:p>
            <a:p>
              <a:pPr eaLnBrk="0" hangingPunct="0"/>
              <a:r>
                <a:rPr lang="es-MX" b="1">
                  <a:solidFill>
                    <a:srgbClr val="000000"/>
                  </a:solidFill>
                </a:rPr>
                <a:t>Hoja de Cálculo</a:t>
              </a:r>
            </a:p>
          </p:txBody>
        </p:sp>
      </p:grpSp>
      <p:sp>
        <p:nvSpPr>
          <p:cNvPr id="76818" name="AutoShape 18"/>
          <p:cNvSpPr>
            <a:spLocks noChangeArrowheads="1"/>
          </p:cNvSpPr>
          <p:nvPr/>
        </p:nvSpPr>
        <p:spPr bwMode="gray">
          <a:xfrm>
            <a:off x="1692275" y="4797425"/>
            <a:ext cx="5867400" cy="130175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48627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0" name="AutoShape 20">
            <a:hlinkClick r:id="rId5" action="ppaction://hlinkfile"/>
          </p:cNvPr>
          <p:cNvSpPr>
            <a:spLocks noChangeArrowheads="1"/>
          </p:cNvSpPr>
          <p:nvPr/>
        </p:nvSpPr>
        <p:spPr bwMode="gray">
          <a:xfrm>
            <a:off x="1835150" y="4941888"/>
            <a:ext cx="1130300" cy="1063625"/>
          </a:xfrm>
          <a:prstGeom prst="roundRect">
            <a:avLst>
              <a:gd name="adj" fmla="val 11921"/>
            </a:avLst>
          </a:prstGeom>
          <a:gradFill rotWithShape="1">
            <a:gsLst>
              <a:gs pos="0">
                <a:schemeClr val="folHlink">
                  <a:gamma/>
                  <a:tint val="63529"/>
                  <a:invGamma/>
                </a:schemeClr>
              </a:gs>
              <a:gs pos="100000">
                <a:schemeClr val="folHlink"/>
              </a:gs>
            </a:gsLst>
            <a:lin ang="5400000" scaled="1"/>
          </a:gra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1" name="Freeform 21"/>
          <p:cNvSpPr>
            <a:spLocks/>
          </p:cNvSpPr>
          <p:nvPr/>
        </p:nvSpPr>
        <p:spPr bwMode="gray">
          <a:xfrm>
            <a:off x="1906588" y="4999038"/>
            <a:ext cx="563562" cy="531812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100000">
                <a:schemeClr val="folHlink">
                  <a:alpha val="0"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76822" name="Text Box 22">
            <a:hlinkClick r:id="rId5" action="ppaction://hlinkfile"/>
          </p:cNvPr>
          <p:cNvSpPr txBox="1">
            <a:spLocks noChangeArrowheads="1"/>
          </p:cNvSpPr>
          <p:nvPr/>
        </p:nvSpPr>
        <p:spPr bwMode="gray">
          <a:xfrm>
            <a:off x="1835150" y="5013325"/>
            <a:ext cx="11334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Power </a:t>
            </a:r>
          </a:p>
          <a:p>
            <a:pPr algn="ctr" eaLnBrk="0" hangingPunct="0">
              <a:defRPr/>
            </a:pPr>
            <a:r>
              <a:rPr lang="en-US" sz="240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point</a:t>
            </a:r>
          </a:p>
        </p:txBody>
      </p:sp>
      <p:sp>
        <p:nvSpPr>
          <p:cNvPr id="10249" name="Text Box 23"/>
          <p:cNvSpPr txBox="1">
            <a:spLocks noChangeArrowheads="1"/>
          </p:cNvSpPr>
          <p:nvPr/>
        </p:nvSpPr>
        <p:spPr bwMode="gray">
          <a:xfrm>
            <a:off x="3106738" y="4968875"/>
            <a:ext cx="43116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b="1">
              <a:solidFill>
                <a:srgbClr val="000000"/>
              </a:solidFill>
            </a:endParaRPr>
          </a:p>
          <a:p>
            <a:pPr eaLnBrk="0" hangingPunct="0"/>
            <a:r>
              <a:rPr lang="es-MX" b="1">
                <a:solidFill>
                  <a:srgbClr val="000000"/>
                </a:solidFill>
              </a:rPr>
              <a:t>Presentador</a:t>
            </a:r>
          </a:p>
        </p:txBody>
      </p:sp>
      <p:sp>
        <p:nvSpPr>
          <p:cNvPr id="10250" name="AutoShape 2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647700" cy="576263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1" name="AutoShape 2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220503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2" name="AutoShape 2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3717925"/>
            <a:ext cx="574675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0253" name="AutoShape 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2450" y="5157788"/>
            <a:ext cx="574675" cy="503237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Investiga y contesta lo que se indica</a:t>
            </a:r>
            <a:br>
              <a:rPr lang="es-ES" smtClean="0"/>
            </a:br>
            <a:r>
              <a:rPr lang="es-ES" smtClean="0"/>
              <a:t>ver indicación al final</a:t>
            </a:r>
            <a:endParaRPr lang="es-MX" smtClean="0"/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1.-¿Qué significa la palabra cálculo y computación?</a:t>
            </a:r>
          </a:p>
          <a:p>
            <a:r>
              <a:rPr lang="es-ES" smtClean="0"/>
              <a:t>2.- ¿Qué fue primero la computadora o la palabra computación?</a:t>
            </a:r>
          </a:p>
          <a:p>
            <a:r>
              <a:rPr lang="es-ES" smtClean="0"/>
              <a:t>3.- Escribe las 5 tecnologías que se han desarrollado hasta la actualidad y ha permitido que la computadora sea lo que es hasta hoy.</a:t>
            </a:r>
          </a:p>
          <a:p>
            <a:r>
              <a:rPr lang="es-ES" smtClean="0"/>
              <a:t>4.-¿Qué tipo de computadora es la que comúnmente manejamos según el proceso que realizan?</a:t>
            </a:r>
          </a:p>
          <a:p>
            <a:r>
              <a:rPr lang="es-ES" smtClean="0"/>
              <a:t>5.- ¿A qué se refiere el termino Hardware y Software?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endParaRPr lang="es-MX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26l">
  <a:themeElements>
    <a:clrScheme name="cdb2004c026l 3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72B143"/>
      </a:accent1>
      <a:accent2>
        <a:srgbClr val="0099CC"/>
      </a:accent2>
      <a:accent3>
        <a:srgbClr val="FFFFFF"/>
      </a:accent3>
      <a:accent4>
        <a:srgbClr val="174578"/>
      </a:accent4>
      <a:accent5>
        <a:srgbClr val="BCD5B0"/>
      </a:accent5>
      <a:accent6>
        <a:srgbClr val="008AB9"/>
      </a:accent6>
      <a:hlink>
        <a:srgbClr val="6699FF"/>
      </a:hlink>
      <a:folHlink>
        <a:srgbClr val="AC7AD2"/>
      </a:folHlink>
    </a:clrScheme>
    <a:fontScheme name="cdb2004c026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c026l 1">
        <a:dk1>
          <a:srgbClr val="666699"/>
        </a:dk1>
        <a:lt1>
          <a:srgbClr val="FFFFFF"/>
        </a:lt1>
        <a:dk2>
          <a:srgbClr val="000000"/>
        </a:dk2>
        <a:lt2>
          <a:srgbClr val="C0C0C0"/>
        </a:lt2>
        <a:accent1>
          <a:srgbClr val="3F97D3"/>
        </a:accent1>
        <a:accent2>
          <a:srgbClr val="75AD94"/>
        </a:accent2>
        <a:accent3>
          <a:srgbClr val="FFFFFF"/>
        </a:accent3>
        <a:accent4>
          <a:srgbClr val="565682"/>
        </a:accent4>
        <a:accent5>
          <a:srgbClr val="AFC9E6"/>
        </a:accent5>
        <a:accent6>
          <a:srgbClr val="699C86"/>
        </a:accent6>
        <a:hlink>
          <a:srgbClr val="BAA2C8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2">
        <a:dk1>
          <a:srgbClr val="3E2787"/>
        </a:dk1>
        <a:lt1>
          <a:srgbClr val="FFFFFF"/>
        </a:lt1>
        <a:dk2>
          <a:srgbClr val="000000"/>
        </a:dk2>
        <a:lt2>
          <a:srgbClr val="C0C0C0"/>
        </a:lt2>
        <a:accent1>
          <a:srgbClr val="445DC6"/>
        </a:accent1>
        <a:accent2>
          <a:srgbClr val="6699FF"/>
        </a:accent2>
        <a:accent3>
          <a:srgbClr val="FFFFFF"/>
        </a:accent3>
        <a:accent4>
          <a:srgbClr val="342072"/>
        </a:accent4>
        <a:accent5>
          <a:srgbClr val="B0B6DF"/>
        </a:accent5>
        <a:accent6>
          <a:srgbClr val="5C8AE7"/>
        </a:accent6>
        <a:hlink>
          <a:srgbClr val="69BD97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c026l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72B143"/>
        </a:accent1>
        <a:accent2>
          <a:srgbClr val="0099CC"/>
        </a:accent2>
        <a:accent3>
          <a:srgbClr val="FFFFFF"/>
        </a:accent3>
        <a:accent4>
          <a:srgbClr val="174578"/>
        </a:accent4>
        <a:accent5>
          <a:srgbClr val="BCD5B0"/>
        </a:accent5>
        <a:accent6>
          <a:srgbClr val="008AB9"/>
        </a:accent6>
        <a:hlink>
          <a:srgbClr val="6699FF"/>
        </a:hlink>
        <a:folHlink>
          <a:srgbClr val="AC7AD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cdb2004c026l</Template>
  <TotalTime>3208</TotalTime>
  <Words>418</Words>
  <Application>Microsoft Office PowerPoint</Application>
  <PresentationFormat>Presentación en pantalla (4:3)</PresentationFormat>
  <Paragraphs>128</Paragraphs>
  <Slides>11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cdb2004c026l</vt:lpstr>
      <vt:lpstr>Image</vt:lpstr>
      <vt:lpstr> Herramientas computacionales  I</vt:lpstr>
      <vt:lpstr>Contenido</vt:lpstr>
      <vt:lpstr>Introducción</vt:lpstr>
      <vt:lpstr> Arquitectura</vt:lpstr>
      <vt:lpstr>Conceptos Generales</vt:lpstr>
      <vt:lpstr>Sistema Operativo Es el principal programa de la computadora que permite controlar todas sus actividades.</vt:lpstr>
      <vt:lpstr>Office</vt:lpstr>
      <vt:lpstr>Diagrama</vt:lpstr>
      <vt:lpstr>Investiga y contesta lo que se indica ver indicación al final</vt:lpstr>
      <vt:lpstr>Investiga y contesta lo que se indica</vt:lpstr>
      <vt:lpstr>Presentación de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ANTONIO</dc:creator>
  <cp:lastModifiedBy>IcestCampus2000</cp:lastModifiedBy>
  <cp:revision>48</cp:revision>
  <dcterms:created xsi:type="dcterms:W3CDTF">2008-10-26T02:23:35Z</dcterms:created>
  <dcterms:modified xsi:type="dcterms:W3CDTF">2014-05-20T17:16:49Z</dcterms:modified>
</cp:coreProperties>
</file>