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1" ContentType="audio/x-wav"/>
  <Override PartName="/ppt/notesSlides/notesSlide2.xml" ContentType="application/vnd.openxmlformats-officedocument.presentationml.notesSlide+xml"/>
  <Override PartName="/ppt/media/audio2" ContentType="audio/x-wav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media/audio3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81" r:id="rId5"/>
    <p:sldId id="260" r:id="rId6"/>
    <p:sldId id="262" r:id="rId7"/>
    <p:sldId id="263" r:id="rId8"/>
    <p:sldId id="265" r:id="rId9"/>
    <p:sldId id="285" r:id="rId10"/>
    <p:sldId id="286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51" d="100"/>
          <a:sy n="51" d="100"/>
        </p:scale>
        <p:origin x="-5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1622B2-40DD-4CED-8A65-544F99A8796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998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Haga clic para modificar el estilo de texto del patrón</a:t>
            </a:r>
          </a:p>
          <a:p>
            <a:pPr lvl="1"/>
            <a:r>
              <a:rPr lang="es-MX" noProof="0" smtClean="0"/>
              <a:t>Segundo nivel</a:t>
            </a:r>
          </a:p>
          <a:p>
            <a:pPr lvl="2"/>
            <a:r>
              <a:rPr lang="es-MX" noProof="0" smtClean="0"/>
              <a:t>Tercer nivel</a:t>
            </a:r>
          </a:p>
          <a:p>
            <a:pPr lvl="3"/>
            <a:r>
              <a:rPr lang="es-MX" noProof="0" smtClean="0"/>
              <a:t>Cuarto nivel</a:t>
            </a:r>
          </a:p>
          <a:p>
            <a:pPr lvl="4"/>
            <a:r>
              <a:rPr lang="es-MX" noProof="0" smtClean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398EC3-7374-44D6-978D-BEE984A6483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6665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BD017-3EF5-402E-9DA4-9BBF7BEAA61A}" type="slidenum">
              <a:rPr lang="es-MX" smtClean="0"/>
              <a:pPr>
                <a:defRPr/>
              </a:pPr>
              <a:t>1</a:t>
            </a:fld>
            <a:endParaRPr lang="es-MX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3B95BA-47DD-47AB-84A1-F6F1E1709823}" type="slidenum">
              <a:rPr lang="es-MX" smtClean="0"/>
              <a:pPr>
                <a:defRPr/>
              </a:pPr>
              <a:t>2</a:t>
            </a:fld>
            <a:endParaRPr lang="es-MX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8E812-9216-4174-ADAA-A23388C61CFD}" type="slidenum">
              <a:rPr lang="es-MX" smtClean="0"/>
              <a:pPr>
                <a:defRPr/>
              </a:pPr>
              <a:t>3</a:t>
            </a:fld>
            <a:endParaRPr lang="es-MX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E84B67-A190-4F29-8414-F151776A849C}" type="slidenum">
              <a:rPr lang="es-MX" smtClean="0"/>
              <a:pPr>
                <a:defRPr/>
              </a:pPr>
              <a:t>4</a:t>
            </a:fld>
            <a:endParaRPr lang="es-MX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293C67-C7D8-4449-9E1C-F56646B5D2F6}" type="slidenum">
              <a:rPr lang="es-MX" smtClean="0"/>
              <a:pPr>
                <a:defRPr/>
              </a:pPr>
              <a:t>5</a:t>
            </a:fld>
            <a:endParaRPr lang="es-MX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D11FDB-808C-4C4E-BDF1-7B42EB208E2A}" type="slidenum">
              <a:rPr lang="es-MX" smtClean="0"/>
              <a:pPr>
                <a:defRPr/>
              </a:pPr>
              <a:t>6</a:t>
            </a:fld>
            <a:endParaRPr lang="es-MX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933E4-5D66-4E23-BE68-A71779D0A1BE}" type="slidenum">
              <a:rPr lang="es-MX" smtClean="0"/>
              <a:pPr>
                <a:defRPr/>
              </a:pPr>
              <a:t>7</a:t>
            </a:fld>
            <a:endParaRPr lang="es-MX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2FE00D-F023-4149-B6F9-55252FB4E906}" type="slidenum">
              <a:rPr lang="es-MX" smtClean="0"/>
              <a:pPr>
                <a:defRPr/>
              </a:pPr>
              <a:t>8</a:t>
            </a:fld>
            <a:endParaRPr lang="es-MX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D01C1B-3941-4262-BB4B-A8D002EB2DB6}" type="slidenum">
              <a:rPr lang="es-MX" smtClean="0"/>
              <a:pPr>
                <a:defRPr/>
              </a:pPr>
              <a:t>11</a:t>
            </a:fld>
            <a:endParaRPr lang="es-MX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3019425"/>
            <a:ext cx="9144000" cy="696913"/>
            <a:chOff x="0" y="1902"/>
            <a:chExt cx="5760" cy="439"/>
          </a:xfrm>
        </p:grpSpPr>
        <p:sp>
          <p:nvSpPr>
            <p:cNvPr id="5" name="Rectangle 17"/>
            <p:cNvSpPr>
              <a:spLocks noChangeArrowheads="1"/>
            </p:cNvSpPr>
            <p:nvPr userDrawn="1"/>
          </p:nvSpPr>
          <p:spPr bwMode="gray">
            <a:xfrm>
              <a:off x="1066" y="1902"/>
              <a:ext cx="4694" cy="439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 userDrawn="1"/>
          </p:nvSpPr>
          <p:spPr bwMode="gray">
            <a:xfrm>
              <a:off x="0" y="2242"/>
              <a:ext cx="1152" cy="9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057400" y="2987675"/>
            <a:ext cx="7086600" cy="6858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4114800"/>
            <a:ext cx="8305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B23F-255C-4F33-84B0-F2084DFF8FE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248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248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32D3E-8787-4299-BBE2-24AF5B8A41B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A2F3-3328-490E-9E27-1FA9D5FE932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53B9-46A9-4B7A-A648-0FC3D9EFDED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1F86-AFCD-4FAC-9EC4-0692B352C0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19B3-04A0-422E-9605-B3417262255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3635-0C92-4D56-B5D2-3038A1EF4B5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49A5A-F26F-45BF-8802-FE8B0893641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2CBC2-010C-4783-8C94-7C0E663E191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94B1-D676-4EB7-BF2A-7C7D1134242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0" y="0"/>
          <a:ext cx="9144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Image" r:id="rId14" imgW="9346032" imgH="1282540" progId="">
                  <p:embed/>
                </p:oleObj>
              </mc:Choice>
              <mc:Fallback>
                <p:oleObj name="Image" r:id="rId14" imgW="9346032" imgH="128254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72B14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black">
          <a:xfrm>
            <a:off x="0" y="962025"/>
            <a:ext cx="9144000" cy="3190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57325"/>
            <a:ext cx="8229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484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fld id="{1A30D7D4-1ABD-489F-9090-B9DAEFFF76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152400"/>
            <a:ext cx="876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hyperlink" Target="Sistema%20internacional%20de%20U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file:///C:\Program%20Files\Microsoft%20Office\OFFICE11\WINWORD.EXE" TargetMode="External"/><Relationship Id="rId7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file:///C:\Program%20Files\Microsoft%20Office\OFFICE11\POWERPNT.EXE" TargetMode="External"/><Relationship Id="rId4" Type="http://schemas.openxmlformats.org/officeDocument/2006/relationships/hyperlink" Target="file:///C:\Program%20Files\Microsoft%20Office\OFFICE11\EXCEL.EXE" TargetMode="External"/><Relationship Id="rId9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2996952"/>
            <a:ext cx="8188325" cy="68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</a:t>
            </a:r>
            <a:r>
              <a:rPr lang="en-US" sz="2000" dirty="0" err="1" smtClean="0"/>
              <a:t>HERRAMIENTAS</a:t>
            </a:r>
            <a:r>
              <a:rPr lang="en-US" sz="2000" dirty="0" smtClean="0"/>
              <a:t> </a:t>
            </a:r>
            <a:r>
              <a:rPr lang="en-US" sz="2000" dirty="0" err="1" smtClean="0"/>
              <a:t>COMPUTACIONALES</a:t>
            </a:r>
            <a:r>
              <a:rPr lang="en-US" sz="2000" smtClean="0"/>
              <a:t> I</a:t>
            </a:r>
            <a:endParaRPr lang="en-US" sz="20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428875" y="500063"/>
            <a:ext cx="480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chemeClr val="tx2"/>
                </a:solidFill>
              </a:rPr>
              <a:t>UNIVERSIDAD ICEST</a:t>
            </a:r>
          </a:p>
        </p:txBody>
      </p:sp>
      <p:sp>
        <p:nvSpPr>
          <p:cNvPr id="307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79388" y="6021388"/>
            <a:ext cx="936625" cy="6111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7" name="6 Subtítulo"/>
          <p:cNvSpPr>
            <a:spLocks noGrp="1"/>
          </p:cNvSpPr>
          <p:nvPr>
            <p:ph type="subTitle" idx="1"/>
          </p:nvPr>
        </p:nvSpPr>
        <p:spPr>
          <a:xfrm>
            <a:off x="623888" y="4114800"/>
            <a:ext cx="8305800" cy="609600"/>
          </a:xfrm>
        </p:spPr>
        <p:txBody>
          <a:bodyPr/>
          <a:lstStyle/>
          <a:p>
            <a:r>
              <a:rPr lang="es-MX" sz="3200" dirty="0" smtClean="0"/>
              <a:t>Lic. Antonio Jiménez Balderas, M. E.</a:t>
            </a:r>
          </a:p>
        </p:txBody>
      </p:sp>
    </p:spTree>
  </p:cSld>
  <p:clrMapOvr>
    <a:masterClrMapping/>
  </p:clrMapOvr>
  <p:transition spd="slow">
    <p:pull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Investiga y contesta lo que se indica</a:t>
            </a:r>
            <a:endParaRPr lang="es-MX" smtClean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6.-¿Qué significa la palabra RAM  y ROM?</a:t>
            </a:r>
          </a:p>
          <a:p>
            <a:r>
              <a:rPr lang="es-ES" smtClean="0"/>
              <a:t>7.- ¿Escribe 3 ejemplos de dispositivos de entrada y  de salida de una computadora?</a:t>
            </a:r>
          </a:p>
          <a:p>
            <a:r>
              <a:rPr lang="es-ES" smtClean="0"/>
              <a:t>8.- ¿Para que usa, una computadora el sistema operativo Windows?</a:t>
            </a:r>
          </a:p>
          <a:p>
            <a:r>
              <a:rPr lang="es-ES" smtClean="0"/>
              <a:t>9.-¿Qué sistema de medida se usa para saber el espacio de almacenamiento en la computadora ?</a:t>
            </a:r>
          </a:p>
          <a:p>
            <a:r>
              <a:rPr lang="es-ES" smtClean="0"/>
              <a:t>10.- ¿Qué muestra el escritorio de su computadora al entrar al sistema Windows?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  <a:p>
            <a:pPr>
              <a:buFont typeface="Wingdings" pitchFamily="2" charset="2"/>
              <a:buNone/>
            </a:pPr>
            <a:r>
              <a:rPr lang="es-ES" smtClean="0"/>
              <a:t>Nota:</a:t>
            </a:r>
            <a:r>
              <a:rPr lang="es-ES" sz="1200" smtClean="0"/>
              <a:t> </a:t>
            </a:r>
            <a:r>
              <a:rPr lang="es-ES" sz="1600" smtClean="0"/>
              <a:t>Escribe las respuestas en un documento de Word y al final de contestarlas y explica tú experiencia. Utiliza el internet para consultar lo que no conoces. </a:t>
            </a:r>
            <a:endParaRPr lang="es-ES" smtClean="0"/>
          </a:p>
          <a:p>
            <a:pPr>
              <a:buFont typeface="Wingdings" pitchFamily="2" charset="2"/>
              <a:buNone/>
            </a:pPr>
            <a:endParaRPr lang="es-ES" smtClean="0"/>
          </a:p>
          <a:p>
            <a:pPr>
              <a:buFont typeface="Wingdings" pitchFamily="2" charset="2"/>
              <a:buNone/>
            </a:pPr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71563" y="4772025"/>
            <a:ext cx="71437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moslicenciatura@hotmail.com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Tel. cel.: 833 1382738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28688" y="5643563"/>
            <a:ext cx="7000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http://sistemaasp.jimdo.com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6" name="4 CuadroTexto"/>
          <p:cNvSpPr txBox="1">
            <a:spLocks noChangeArrowheads="1"/>
          </p:cNvSpPr>
          <p:nvPr/>
        </p:nvSpPr>
        <p:spPr bwMode="auto">
          <a:xfrm>
            <a:off x="1979613" y="3068638"/>
            <a:ext cx="34403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Más Información</a:t>
            </a:r>
            <a:endParaRPr lang="es-MX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Contenido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ltGray">
          <a:xfrm rot="5400000" flipH="1">
            <a:off x="-2016918" y="2040731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4102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b="1" u="sng" dirty="0" err="1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Practicas</a:t>
            </a:r>
            <a:endParaRPr lang="en-US" b="1" u="sng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103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tx2"/>
                </a:solidFill>
                <a:hlinkClick r:id="rId4" action="ppaction://hlinksldjump"/>
              </a:rPr>
              <a:t>Microsoft Office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104" name="AutoShape 50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b="1">
              <a:solidFill>
                <a:schemeClr val="tx2"/>
              </a:solidFill>
            </a:endParaRPr>
          </a:p>
        </p:txBody>
      </p:sp>
      <p:sp>
        <p:nvSpPr>
          <p:cNvPr id="4105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5" action="ppaction://hlinksldjump"/>
              </a:rPr>
              <a:t>Conceptos Generales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106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6" action="ppaction://hlinksldjump"/>
              </a:rPr>
              <a:t>Introducción</a:t>
            </a:r>
            <a:endParaRPr lang="en-US" b="1">
              <a:solidFill>
                <a:schemeClr val="tx2"/>
              </a:solidFill>
            </a:endParaRPr>
          </a:p>
        </p:txBody>
      </p:sp>
      <p:grpSp>
        <p:nvGrpSpPr>
          <p:cNvPr id="4107" name="Group 53"/>
          <p:cNvGrpSpPr>
            <a:grpSpLocks/>
          </p:cNvGrpSpPr>
          <p:nvPr/>
        </p:nvGrpSpPr>
        <p:grpSpPr bwMode="auto">
          <a:xfrm>
            <a:off x="1476375" y="1916113"/>
            <a:ext cx="381000" cy="381000"/>
            <a:chOff x="2078" y="1680"/>
            <a:chExt cx="1615" cy="1615"/>
          </a:xfrm>
        </p:grpSpPr>
        <p:sp>
          <p:nvSpPr>
            <p:cNvPr id="4137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8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40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42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8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4131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2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4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6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9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4125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26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02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8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04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0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10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4119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20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2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4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11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411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1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16" name="Oval 84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1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18" name="Oval 86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1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4112" name="Rectangle 88"/>
          <p:cNvSpPr>
            <a:spLocks noChangeArrowheads="1"/>
          </p:cNvSpPr>
          <p:nvPr/>
        </p:nvSpPr>
        <p:spPr bwMode="auto">
          <a:xfrm>
            <a:off x="2627313" y="3500438"/>
            <a:ext cx="247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hlinkClick r:id="rId7" action="ppaction://hlinksldjump"/>
              </a:rPr>
              <a:t>El Sistema Operativo</a:t>
            </a:r>
            <a:endParaRPr lang="es-E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63000" cy="639762"/>
          </a:xfrm>
        </p:spPr>
        <p:txBody>
          <a:bodyPr/>
          <a:lstStyle/>
          <a:p>
            <a:pPr eaLnBrk="1" hangingPunct="1"/>
            <a:r>
              <a:rPr lang="en-US" smtClean="0"/>
              <a:t>Introducción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Cálculo, ábaco=&gt;Computación</a:t>
            </a:r>
          </a:p>
          <a:p>
            <a:pPr eaLnBrk="1" hangingPunct="1"/>
            <a:r>
              <a:rPr lang="es-ES" smtClean="0"/>
              <a:t>Inicios Bélicos, Comercio, Educación</a:t>
            </a:r>
          </a:p>
          <a:p>
            <a:pPr eaLnBrk="1" hangingPunct="1"/>
            <a:r>
              <a:rPr lang="es-ES" smtClean="0"/>
              <a:t>Desarrollo Tecnológico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smtClean="0"/>
              <a:t>1.- Bulbos, 2.- Transistores, 3.- Circuitos integrados, 4.- Microchips,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smtClean="0"/>
              <a:t>5.- Microchips de última generación.</a:t>
            </a:r>
          </a:p>
          <a:p>
            <a:pPr eaLnBrk="1" hangingPunct="1"/>
            <a:r>
              <a:rPr lang="es-ES" smtClean="0"/>
              <a:t>Objetivo: una computadora por familia</a:t>
            </a:r>
          </a:p>
          <a:p>
            <a:pPr eaLnBrk="1" hangingPunct="1"/>
            <a:r>
              <a:rPr lang="es-ES" smtClean="0"/>
              <a:t>Áreas donde se utiliza la computación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smtClean="0"/>
              <a:t>     En la mayoría de las áreas.</a:t>
            </a:r>
            <a:endParaRPr lang="es-ES" smtClean="0"/>
          </a:p>
          <a:p>
            <a:pPr eaLnBrk="1" hangingPunct="1"/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  <p:sp>
        <p:nvSpPr>
          <p:cNvPr id="512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Arquitectura</a:t>
            </a:r>
          </a:p>
        </p:txBody>
      </p:sp>
      <p:sp>
        <p:nvSpPr>
          <p:cNvPr id="93188" name="Freeform 4"/>
          <p:cNvSpPr>
            <a:spLocks noEditPoints="1"/>
          </p:cNvSpPr>
          <p:nvPr/>
        </p:nvSpPr>
        <p:spPr bwMode="gray">
          <a:xfrm rot="20241944">
            <a:off x="1419225" y="2779713"/>
            <a:ext cx="6094413" cy="2424112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30196"/>
                  <a:invGamma/>
                  <a:alpha val="36000"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gray">
          <a:xfrm rot="-1543677">
            <a:off x="4337050" y="26019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gray">
          <a:xfrm rot="-1543677">
            <a:off x="7004050" y="27543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gray">
          <a:xfrm rot="-1543677">
            <a:off x="2889250" y="54213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gray">
          <a:xfrm rot="-1543677">
            <a:off x="5480050" y="48117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gray">
          <a:xfrm rot="-1543677">
            <a:off x="2051050" y="39735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gray">
          <a:xfrm>
            <a:off x="3814763" y="1916113"/>
            <a:ext cx="1143000" cy="11017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gray">
          <a:xfrm>
            <a:off x="1485900" y="3213100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gray">
          <a:xfrm>
            <a:off x="2363788" y="4700588"/>
            <a:ext cx="1141412" cy="11017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7" name="Oval 13"/>
          <p:cNvSpPr>
            <a:spLocks noChangeArrowheads="1"/>
          </p:cNvSpPr>
          <p:nvPr/>
        </p:nvSpPr>
        <p:spPr bwMode="gray">
          <a:xfrm>
            <a:off x="4832350" y="4156075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8" name="Oval 14"/>
          <p:cNvSpPr>
            <a:spLocks noChangeArrowheads="1"/>
          </p:cNvSpPr>
          <p:nvPr/>
        </p:nvSpPr>
        <p:spPr bwMode="gray">
          <a:xfrm>
            <a:off x="6457950" y="2112963"/>
            <a:ext cx="1079500" cy="1103312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 b="1">
              <a:cs typeface="+mn-cs"/>
            </a:endParaRP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gray">
          <a:xfrm>
            <a:off x="1476375" y="3573463"/>
            <a:ext cx="1063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DISP E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gray">
          <a:xfrm>
            <a:off x="4013200" y="2311400"/>
            <a:ext cx="703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CPU</a:t>
            </a: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gray">
          <a:xfrm>
            <a:off x="6623050" y="2349500"/>
            <a:ext cx="773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RAM</a:t>
            </a: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ROM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gray">
          <a:xfrm>
            <a:off x="5046663" y="4551363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E/S</a:t>
            </a:r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gray">
          <a:xfrm>
            <a:off x="2428875" y="514350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DISP S</a:t>
            </a:r>
          </a:p>
        </p:txBody>
      </p:sp>
      <p:sp>
        <p:nvSpPr>
          <p:cNvPr id="6163" name="Text Box 20"/>
          <p:cNvSpPr txBox="1">
            <a:spLocks noChangeArrowheads="1"/>
          </p:cNvSpPr>
          <p:nvPr/>
        </p:nvSpPr>
        <p:spPr bwMode="gray">
          <a:xfrm>
            <a:off x="3422650" y="3516313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" sz="2800" b="1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gray">
          <a:xfrm>
            <a:off x="2595563" y="2311400"/>
            <a:ext cx="1627187" cy="125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6165" name="AutoShape 22"/>
          <p:cNvCxnSpPr>
            <a:cxnSpLocks noChangeShapeType="1"/>
          </p:cNvCxnSpPr>
          <p:nvPr/>
        </p:nvCxnSpPr>
        <p:spPr bwMode="gray">
          <a:xfrm flipH="1">
            <a:off x="881063" y="2311400"/>
            <a:ext cx="1725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66" name="Text Box 23"/>
          <p:cNvSpPr txBox="1">
            <a:spLocks noChangeArrowheads="1"/>
          </p:cNvSpPr>
          <p:nvPr/>
        </p:nvSpPr>
        <p:spPr bwMode="gray">
          <a:xfrm>
            <a:off x="755650" y="1916113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Verdana" pitchFamily="34" charset="0"/>
              </a:rPr>
              <a:t>Computadora</a:t>
            </a:r>
          </a:p>
        </p:txBody>
      </p:sp>
      <p:pic>
        <p:nvPicPr>
          <p:cNvPr id="6167" name="Picture 25" descr="j02929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3213100"/>
            <a:ext cx="156845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Text Box 26"/>
          <p:cNvSpPr txBox="1">
            <a:spLocks noChangeArrowheads="1"/>
          </p:cNvSpPr>
          <p:nvPr/>
        </p:nvSpPr>
        <p:spPr bwMode="auto">
          <a:xfrm>
            <a:off x="6804025" y="3933825"/>
            <a:ext cx="2403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1200" b="1"/>
              <a:t>Medios de Almacenamiento</a:t>
            </a:r>
          </a:p>
          <a:p>
            <a:pPr>
              <a:buFontTx/>
              <a:buChar char="•"/>
            </a:pPr>
            <a:endParaRPr lang="es-ES" sz="1200" b="1"/>
          </a:p>
          <a:p>
            <a:pPr>
              <a:buFontTx/>
              <a:buChar char="•"/>
            </a:pPr>
            <a:r>
              <a:rPr lang="es-ES" sz="1200" b="1">
                <a:hlinkClick r:id="rId4" action="ppaction://hlinkfile"/>
              </a:rPr>
              <a:t>Medidas de almacenamiento</a:t>
            </a:r>
            <a:endParaRPr lang="es-ES" sz="1200" b="1"/>
          </a:p>
          <a:p>
            <a:pPr>
              <a:buFontTx/>
              <a:buChar char="•"/>
            </a:pPr>
            <a:r>
              <a:rPr lang="es-ES" sz="1200" b="1"/>
              <a:t>Kilobyte, Megabyte, Gigabyte</a:t>
            </a:r>
          </a:p>
          <a:p>
            <a:pPr>
              <a:buFontTx/>
              <a:buChar char="•"/>
            </a:pPr>
            <a:r>
              <a:rPr lang="es-ES" sz="1200" b="1"/>
              <a:t>Terabyte.</a:t>
            </a:r>
          </a:p>
        </p:txBody>
      </p:sp>
      <p:sp>
        <p:nvSpPr>
          <p:cNvPr id="6169" name="AutoShap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70" name="25 CuadroTexto"/>
          <p:cNvSpPr txBox="1">
            <a:spLocks noChangeArrowheads="1"/>
          </p:cNvSpPr>
          <p:nvPr/>
        </p:nvSpPr>
        <p:spPr bwMode="auto">
          <a:xfrm>
            <a:off x="179388" y="3740150"/>
            <a:ext cx="17716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Entrada</a:t>
            </a:r>
          </a:p>
          <a:p>
            <a:r>
              <a:rPr lang="es-ES" sz="1600"/>
              <a:t>Teclado</a:t>
            </a:r>
          </a:p>
          <a:p>
            <a:r>
              <a:rPr lang="es-ES" sz="1600"/>
              <a:t>Ratón</a:t>
            </a:r>
          </a:p>
          <a:p>
            <a:r>
              <a:rPr lang="es-ES" sz="1600"/>
              <a:t>Lector de marcas</a:t>
            </a:r>
            <a:endParaRPr lang="es-ES"/>
          </a:p>
          <a:p>
            <a:endParaRPr lang="es-MX"/>
          </a:p>
        </p:txBody>
      </p:sp>
      <p:sp>
        <p:nvSpPr>
          <p:cNvPr id="6171" name="26 CuadroTexto"/>
          <p:cNvSpPr txBox="1">
            <a:spLocks noChangeArrowheads="1"/>
          </p:cNvSpPr>
          <p:nvPr/>
        </p:nvSpPr>
        <p:spPr bwMode="auto">
          <a:xfrm>
            <a:off x="3348038" y="5373688"/>
            <a:ext cx="129698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Salida</a:t>
            </a:r>
          </a:p>
          <a:p>
            <a:r>
              <a:rPr lang="es-ES" sz="1600"/>
              <a:t>Monitor</a:t>
            </a:r>
          </a:p>
          <a:p>
            <a:r>
              <a:rPr lang="es-ES" sz="1600"/>
              <a:t>Bocinas</a:t>
            </a:r>
          </a:p>
          <a:p>
            <a:r>
              <a:rPr lang="es-ES" sz="1600"/>
              <a:t>Impresora</a:t>
            </a:r>
            <a:endParaRPr lang="es-MX" sz="1600"/>
          </a:p>
        </p:txBody>
      </p:sp>
      <p:sp>
        <p:nvSpPr>
          <p:cNvPr id="6172" name="27 CuadroTexto"/>
          <p:cNvSpPr txBox="1">
            <a:spLocks noChangeArrowheads="1"/>
          </p:cNvSpPr>
          <p:nvPr/>
        </p:nvSpPr>
        <p:spPr bwMode="auto">
          <a:xfrm>
            <a:off x="5724525" y="5243513"/>
            <a:ext cx="17367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Entrada/Salida</a:t>
            </a:r>
          </a:p>
          <a:p>
            <a:r>
              <a:rPr lang="es-ES" sz="1600"/>
              <a:t>Modem</a:t>
            </a:r>
          </a:p>
          <a:p>
            <a:r>
              <a:rPr lang="es-ES" sz="1600"/>
              <a:t>Memorias USB</a:t>
            </a:r>
          </a:p>
          <a:p>
            <a:r>
              <a:rPr lang="es-ES" sz="1600"/>
              <a:t>DVD/CD</a:t>
            </a:r>
            <a:endParaRPr lang="es-MX" sz="1600"/>
          </a:p>
        </p:txBody>
      </p:sp>
      <p:sp>
        <p:nvSpPr>
          <p:cNvPr id="6173" name="28 CuadroTexto"/>
          <p:cNvSpPr txBox="1">
            <a:spLocks noChangeArrowheads="1"/>
          </p:cNvSpPr>
          <p:nvPr/>
        </p:nvSpPr>
        <p:spPr bwMode="auto">
          <a:xfrm>
            <a:off x="3203575" y="1557338"/>
            <a:ext cx="190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Microprocesador</a:t>
            </a:r>
            <a:endParaRPr lang="es-MX"/>
          </a:p>
        </p:txBody>
      </p:sp>
      <p:sp>
        <p:nvSpPr>
          <p:cNvPr id="6174" name="29 CuadroTexto"/>
          <p:cNvSpPr txBox="1">
            <a:spLocks noChangeArrowheads="1"/>
          </p:cNvSpPr>
          <p:nvPr/>
        </p:nvSpPr>
        <p:spPr bwMode="auto">
          <a:xfrm>
            <a:off x="5580063" y="1474788"/>
            <a:ext cx="3146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Memoria de acceso aleatorio</a:t>
            </a:r>
            <a:endParaRPr lang="es-MX"/>
          </a:p>
        </p:txBody>
      </p:sp>
      <p:sp>
        <p:nvSpPr>
          <p:cNvPr id="6175" name="30 CuadroTexto"/>
          <p:cNvSpPr txBox="1">
            <a:spLocks noChangeArrowheads="1"/>
          </p:cNvSpPr>
          <p:nvPr/>
        </p:nvSpPr>
        <p:spPr bwMode="auto">
          <a:xfrm>
            <a:off x="7569200" y="2924175"/>
            <a:ext cx="1466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Memoria de </a:t>
            </a:r>
          </a:p>
          <a:p>
            <a:r>
              <a:rPr lang="es-ES"/>
              <a:t>solo lectura</a:t>
            </a:r>
            <a:endParaRPr lang="es-MX"/>
          </a:p>
        </p:txBody>
      </p:sp>
      <p:sp>
        <p:nvSpPr>
          <p:cNvPr id="6176" name="31 CuadroTexto"/>
          <p:cNvSpPr txBox="1">
            <a:spLocks noChangeArrowheads="1"/>
          </p:cNvSpPr>
          <p:nvPr/>
        </p:nvSpPr>
        <p:spPr bwMode="auto">
          <a:xfrm>
            <a:off x="6948488" y="4076700"/>
            <a:ext cx="1039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/>
              <a:t>Disco duro</a:t>
            </a:r>
            <a:endParaRPr lang="es-MX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Conceptos Generales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Computadora: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Analógica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Digital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Híbrida</a:t>
            </a:r>
          </a:p>
          <a:p>
            <a:pPr eaLnBrk="0" hangingPunct="0"/>
            <a:endParaRPr lang="en-US" sz="2000" b="1">
              <a:solidFill>
                <a:srgbClr val="000000"/>
              </a:solidFill>
            </a:endParaRPr>
          </a:p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175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7177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18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7178" name="Text Box 18"/>
          <p:cNvSpPr txBox="1">
            <a:spLocks noChangeArrowheads="1"/>
          </p:cNvSpPr>
          <p:nvPr/>
        </p:nvSpPr>
        <p:spPr bwMode="auto">
          <a:xfrm>
            <a:off x="3617913" y="1828800"/>
            <a:ext cx="1758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</a:rPr>
              <a:t>Conceptos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179" name="Text Box 19"/>
          <p:cNvSpPr txBox="1">
            <a:spLocks noChangeArrowheads="1"/>
          </p:cNvSpPr>
          <p:nvPr/>
        </p:nvSpPr>
        <p:spPr bwMode="auto">
          <a:xfrm>
            <a:off x="5791200" y="3581400"/>
            <a:ext cx="20383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Sistema Operativo: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MsDos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Windows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Linux</a:t>
            </a:r>
          </a:p>
        </p:txBody>
      </p:sp>
      <p:sp>
        <p:nvSpPr>
          <p:cNvPr id="7180" name="Text Box 20"/>
          <p:cNvSpPr txBox="1">
            <a:spLocks noChangeArrowheads="1"/>
          </p:cNvSpPr>
          <p:nvPr/>
        </p:nvSpPr>
        <p:spPr bwMode="auto">
          <a:xfrm>
            <a:off x="827088" y="2060575"/>
            <a:ext cx="1522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HARDWARE</a:t>
            </a:r>
          </a:p>
          <a:p>
            <a:r>
              <a:rPr lang="es-ES">
                <a:solidFill>
                  <a:schemeClr val="tx2"/>
                </a:solidFill>
              </a:rPr>
              <a:t>Tangible</a:t>
            </a:r>
          </a:p>
        </p:txBody>
      </p:sp>
      <p:sp>
        <p:nvSpPr>
          <p:cNvPr id="7181" name="Text Box 21"/>
          <p:cNvSpPr txBox="1">
            <a:spLocks noChangeArrowheads="1"/>
          </p:cNvSpPr>
          <p:nvPr/>
        </p:nvSpPr>
        <p:spPr bwMode="auto">
          <a:xfrm>
            <a:off x="6443663" y="2060575"/>
            <a:ext cx="1484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SOFTWARE</a:t>
            </a:r>
          </a:p>
          <a:p>
            <a:r>
              <a:rPr lang="es-ES">
                <a:solidFill>
                  <a:schemeClr val="tx2"/>
                </a:solidFill>
              </a:rPr>
              <a:t>Intangible</a:t>
            </a:r>
          </a:p>
        </p:txBody>
      </p:sp>
      <p:sp>
        <p:nvSpPr>
          <p:cNvPr id="718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5949950"/>
            <a:ext cx="792162" cy="5746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Sistema </a:t>
            </a:r>
            <a:r>
              <a:rPr lang="es-MX" sz="1800" smtClean="0"/>
              <a:t>Operativo</a:t>
            </a:r>
            <a:br>
              <a:rPr lang="es-MX" sz="1800" smtClean="0"/>
            </a:br>
            <a:r>
              <a:rPr lang="es-MX" sz="1800" smtClean="0"/>
              <a:t>Es el principal programa de la computadora que permite controlar todas sus actividades.</a:t>
            </a: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gray">
          <a:xfrm>
            <a:off x="3017838" y="2847975"/>
            <a:ext cx="492125" cy="1954213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196" name="AutoShape 11"/>
          <p:cNvSpPr>
            <a:spLocks noChangeArrowheads="1"/>
          </p:cNvSpPr>
          <p:nvPr/>
        </p:nvSpPr>
        <p:spPr bwMode="auto">
          <a:xfrm>
            <a:off x="719138" y="2341563"/>
            <a:ext cx="2157412" cy="2968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915988" y="2576355"/>
            <a:ext cx="1763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err="1">
                <a:solidFill>
                  <a:srgbClr val="001D3A"/>
                </a:solidFill>
                <a:latin typeface="Verdana" pitchFamily="34" charset="0"/>
              </a:rPr>
              <a:t>MSDOS</a:t>
            </a:r>
            <a:endParaRPr lang="en-US" sz="1600" dirty="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WINDOWS</a:t>
            </a:r>
          </a:p>
          <a:p>
            <a:pPr algn="ctr" eaLnBrk="0" hangingPunct="0"/>
            <a:r>
              <a:rPr lang="en-US" sz="1600" dirty="0" smtClean="0">
                <a:solidFill>
                  <a:srgbClr val="001D3A"/>
                </a:solidFill>
                <a:latin typeface="Verdana" pitchFamily="34" charset="0"/>
              </a:rPr>
              <a:t>OS/6</a:t>
            </a:r>
            <a:endParaRPr lang="en-US" sz="1600" dirty="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LINUX</a:t>
            </a:r>
          </a:p>
        </p:txBody>
      </p:sp>
      <p:sp>
        <p:nvSpPr>
          <p:cNvPr id="8198" name="AutoShape 13"/>
          <p:cNvSpPr>
            <a:spLocks noChangeArrowheads="1"/>
          </p:cNvSpPr>
          <p:nvPr/>
        </p:nvSpPr>
        <p:spPr bwMode="auto">
          <a:xfrm>
            <a:off x="5975350" y="2341563"/>
            <a:ext cx="2269058" cy="2968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6045200" y="2559050"/>
            <a:ext cx="20551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OFFICE</a:t>
            </a:r>
          </a:p>
          <a:p>
            <a:pPr algn="ctr" eaLnBrk="0" hangingPunct="0"/>
            <a:r>
              <a:rPr lang="es-MX" sz="1600" dirty="0">
                <a:solidFill>
                  <a:srgbClr val="001D3A"/>
                </a:solidFill>
                <a:latin typeface="Verdana" pitchFamily="34" charset="0"/>
              </a:rPr>
              <a:t>LENGUAJES</a:t>
            </a:r>
          </a:p>
          <a:p>
            <a:pPr algn="ctr" eaLnBrk="0" hangingPunct="0"/>
            <a:r>
              <a:rPr lang="es-MX" sz="1600" dirty="0">
                <a:solidFill>
                  <a:srgbClr val="001D3A"/>
                </a:solidFill>
                <a:latin typeface="Verdana" pitchFamily="34" charset="0"/>
              </a:rPr>
              <a:t>MANEJADORES</a:t>
            </a:r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 DE </a:t>
            </a:r>
            <a:r>
              <a:rPr lang="es-MX" sz="1600" dirty="0">
                <a:solidFill>
                  <a:srgbClr val="001D3A"/>
                </a:solidFill>
                <a:latin typeface="Verdana" pitchFamily="34" charset="0"/>
              </a:rPr>
              <a:t>DATOS</a:t>
            </a:r>
          </a:p>
          <a:p>
            <a:pPr algn="ctr" eaLnBrk="0" hangingPunct="0"/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ANTIVIRUS</a:t>
            </a:r>
          </a:p>
          <a:p>
            <a:pPr algn="ctr" eaLnBrk="0" hangingPunct="0"/>
            <a:r>
              <a:rPr lang="en-US" sz="1600" dirty="0" err="1" smtClean="0">
                <a:solidFill>
                  <a:srgbClr val="001D3A"/>
                </a:solidFill>
                <a:latin typeface="Verdana" pitchFamily="34" charset="0"/>
              </a:rPr>
              <a:t>HERRAMIENTAS</a:t>
            </a:r>
            <a:endParaRPr lang="en-US" sz="1600" dirty="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endParaRPr lang="en-US" sz="1400" dirty="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gray">
          <a:xfrm>
            <a:off x="5364163" y="2852738"/>
            <a:ext cx="490537" cy="1954212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gray">
          <a:xfrm>
            <a:off x="2947988" y="1773238"/>
            <a:ext cx="2816225" cy="579437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3745" name="AutoShape 17"/>
          <p:cNvSpPr>
            <a:spLocks noChangeArrowheads="1"/>
          </p:cNvSpPr>
          <p:nvPr/>
        </p:nvSpPr>
        <p:spPr bwMode="gray">
          <a:xfrm>
            <a:off x="3621088" y="2486025"/>
            <a:ext cx="1619250" cy="506413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gray">
          <a:xfrm>
            <a:off x="3322638" y="198437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Sistema Operativo</a:t>
            </a:r>
          </a:p>
        </p:txBody>
      </p:sp>
      <p:sp>
        <p:nvSpPr>
          <p:cNvPr id="73747" name="AutoShape 19"/>
          <p:cNvSpPr>
            <a:spLocks noChangeArrowheads="1"/>
          </p:cNvSpPr>
          <p:nvPr/>
        </p:nvSpPr>
        <p:spPr bwMode="gray">
          <a:xfrm>
            <a:off x="3017838" y="5310188"/>
            <a:ext cx="2816225" cy="57785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gray">
          <a:xfrm>
            <a:off x="3582988" y="553085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Computadora</a:t>
            </a:r>
          </a:p>
        </p:txBody>
      </p:sp>
      <p:sp>
        <p:nvSpPr>
          <p:cNvPr id="73749" name="AutoShape 21"/>
          <p:cNvSpPr>
            <a:spLocks noChangeArrowheads="1"/>
          </p:cNvSpPr>
          <p:nvPr/>
        </p:nvSpPr>
        <p:spPr bwMode="gray">
          <a:xfrm>
            <a:off x="3600450" y="4730750"/>
            <a:ext cx="1622425" cy="498475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bg2">
                  <a:gamma/>
                  <a:tint val="63529"/>
                  <a:invGamma/>
                  <a:alpha val="12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pic>
        <p:nvPicPr>
          <p:cNvPr id="8207" name="Picture 22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9972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Office</a:t>
            </a:r>
            <a:endParaRPr lang="en-US" sz="1800" smtClean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116013" y="2205038"/>
            <a:ext cx="6705600" cy="3352800"/>
            <a:chOff x="528" y="1248"/>
            <a:chExt cx="4656" cy="2256"/>
          </a:xfrm>
        </p:grpSpPr>
        <p:grpSp>
          <p:nvGrpSpPr>
            <p:cNvPr id="9221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4757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7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4758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35" y="2494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4759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39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9240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4762" name="Oval 10"/>
              <p:cNvSpPr>
                <a:spLocks noChangeArrowheads="1"/>
              </p:cNvSpPr>
              <p:nvPr/>
            </p:nvSpPr>
            <p:spPr bwMode="gray">
              <a:xfrm>
                <a:off x="2255" y="2000"/>
                <a:ext cx="1261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42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74764" name="Oval 12"/>
              <p:cNvSpPr>
                <a:spLocks noChangeArrowheads="1"/>
              </p:cNvSpPr>
              <p:nvPr/>
            </p:nvSpPr>
            <p:spPr bwMode="gray">
              <a:xfrm>
                <a:off x="2337" y="2084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44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74766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7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7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7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9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7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70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71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7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9228" name="Text Box 20"/>
            <p:cNvSpPr txBox="1">
              <a:spLocks noChangeArrowheads="1"/>
            </p:cNvSpPr>
            <p:nvPr/>
          </p:nvSpPr>
          <p:spPr bwMode="gray">
            <a:xfrm>
              <a:off x="2477" y="1920"/>
              <a:ext cx="72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Office</a:t>
              </a:r>
            </a:p>
          </p:txBody>
        </p:sp>
        <p:sp>
          <p:nvSpPr>
            <p:cNvPr id="9229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Para Windows</a:t>
              </a:r>
            </a:p>
          </p:txBody>
        </p:sp>
        <p:sp>
          <p:nvSpPr>
            <p:cNvPr id="9230" name="Text Box 22"/>
            <p:cNvSpPr txBox="1">
              <a:spLocks noChangeArrowheads="1"/>
            </p:cNvSpPr>
            <p:nvPr/>
          </p:nvSpPr>
          <p:spPr bwMode="gray">
            <a:xfrm>
              <a:off x="796" y="1683"/>
              <a:ext cx="53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Word</a:t>
              </a:r>
            </a:p>
          </p:txBody>
        </p:sp>
        <p:sp>
          <p:nvSpPr>
            <p:cNvPr id="9231" name="Text Box 23"/>
            <p:cNvSpPr txBox="1">
              <a:spLocks noChangeArrowheads="1"/>
            </p:cNvSpPr>
            <p:nvPr/>
          </p:nvSpPr>
          <p:spPr bwMode="gray">
            <a:xfrm>
              <a:off x="791" y="2019"/>
              <a:ext cx="54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Excel</a:t>
              </a:r>
            </a:p>
          </p:txBody>
        </p:sp>
        <p:sp>
          <p:nvSpPr>
            <p:cNvPr id="9232" name="Text Box 24"/>
            <p:cNvSpPr txBox="1">
              <a:spLocks noChangeArrowheads="1"/>
            </p:cNvSpPr>
            <p:nvPr/>
          </p:nvSpPr>
          <p:spPr bwMode="gray">
            <a:xfrm>
              <a:off x="540" y="2355"/>
              <a:ext cx="104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Power Point</a:t>
              </a:r>
            </a:p>
          </p:txBody>
        </p:sp>
        <p:sp>
          <p:nvSpPr>
            <p:cNvPr id="9233" name="Text Box 25"/>
            <p:cNvSpPr txBox="1">
              <a:spLocks noChangeArrowheads="1"/>
            </p:cNvSpPr>
            <p:nvPr/>
          </p:nvSpPr>
          <p:spPr bwMode="gray">
            <a:xfrm>
              <a:off x="4260" y="1683"/>
              <a:ext cx="68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Access</a:t>
              </a:r>
            </a:p>
          </p:txBody>
        </p:sp>
        <p:sp>
          <p:nvSpPr>
            <p:cNvPr id="9234" name="Text Box 26"/>
            <p:cNvSpPr txBox="1">
              <a:spLocks noChangeArrowheads="1"/>
            </p:cNvSpPr>
            <p:nvPr/>
          </p:nvSpPr>
          <p:spPr bwMode="gray">
            <a:xfrm>
              <a:off x="4235" y="2019"/>
              <a:ext cx="73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Outlook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235" name="Text Box 27"/>
            <p:cNvSpPr txBox="1">
              <a:spLocks noChangeArrowheads="1"/>
            </p:cNvSpPr>
            <p:nvPr/>
          </p:nvSpPr>
          <p:spPr bwMode="gray">
            <a:xfrm>
              <a:off x="4177" y="2355"/>
              <a:ext cx="85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Publisher</a:t>
              </a:r>
            </a:p>
          </p:txBody>
        </p:sp>
      </p:grpSp>
      <p:sp>
        <p:nvSpPr>
          <p:cNvPr id="9220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6013" y="5876925"/>
            <a:ext cx="647700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Diagrama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692275" y="1773238"/>
            <a:ext cx="5867400" cy="1301750"/>
            <a:chOff x="912" y="1008"/>
            <a:chExt cx="3984" cy="912"/>
          </a:xfrm>
        </p:grpSpPr>
        <p:sp>
          <p:nvSpPr>
            <p:cNvPr id="76804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grpSp>
          <p:nvGrpSpPr>
            <p:cNvPr id="10261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76806" name="AutoShape 6">
                <a:hlinkClick r:id="rId3" action="ppaction://hlinkfile"/>
              </p:cNvPr>
              <p:cNvSpPr>
                <a:spLocks noChangeArrowheads="1"/>
              </p:cNvSpPr>
              <p:nvPr/>
            </p:nvSpPr>
            <p:spPr bwMode="gray">
              <a:xfrm>
                <a:off x="999" y="1097"/>
                <a:ext cx="761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07" name="Freeform 7"/>
              <p:cNvSpPr>
                <a:spLocks/>
              </p:cNvSpPr>
              <p:nvPr/>
            </p:nvSpPr>
            <p:spPr bwMode="gray">
              <a:xfrm>
                <a:off x="1048" y="1140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08" name="Text Box 8">
                <a:hlinkClick r:id="rId3" action="ppaction://hlinkfile"/>
              </p:cNvPr>
              <p:cNvSpPr txBox="1">
                <a:spLocks noChangeArrowheads="1"/>
              </p:cNvSpPr>
              <p:nvPr/>
            </p:nvSpPr>
            <p:spPr bwMode="gray">
              <a:xfrm>
                <a:off x="1025" y="1295"/>
                <a:ext cx="703" cy="36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Word</a:t>
                </a:r>
              </a:p>
            </p:txBody>
          </p:sp>
        </p:grpSp>
        <p:sp>
          <p:nvSpPr>
            <p:cNvPr id="10262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s-MX">
                <a:solidFill>
                  <a:srgbClr val="000000"/>
                </a:solidFill>
              </a:endParaRPr>
            </a:p>
            <a:p>
              <a:pPr eaLnBrk="0" hangingPunct="0"/>
              <a:r>
                <a:rPr lang="es-MX" b="1">
                  <a:solidFill>
                    <a:srgbClr val="000000"/>
                  </a:solidFill>
                </a:rPr>
                <a:t>Procesador</a:t>
              </a:r>
              <a:r>
                <a:rPr lang="en-US" b="1">
                  <a:solidFill>
                    <a:srgbClr val="000000"/>
                  </a:solidFill>
                </a:rPr>
                <a:t> de </a:t>
              </a:r>
              <a:r>
                <a:rPr lang="es-MX" b="1">
                  <a:solidFill>
                    <a:srgbClr val="000000"/>
                  </a:solidFill>
                </a:rPr>
                <a:t>Texto</a:t>
              </a:r>
            </a:p>
          </p:txBody>
        </p:sp>
      </p:grp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1692275" y="3284538"/>
            <a:ext cx="5867400" cy="1301750"/>
            <a:chOff x="912" y="2016"/>
            <a:chExt cx="3984" cy="912"/>
          </a:xfrm>
        </p:grpSpPr>
        <p:sp>
          <p:nvSpPr>
            <p:cNvPr id="76811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grpSp>
          <p:nvGrpSpPr>
            <p:cNvPr id="10255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76813" name="AutoShape 13">
                <a:hlinkClick r:id="rId4" action="ppaction://hlinkfile"/>
              </p:cNvPr>
              <p:cNvSpPr>
                <a:spLocks noChangeArrowheads="1"/>
              </p:cNvSpPr>
              <p:nvPr/>
            </p:nvSpPr>
            <p:spPr bwMode="gray">
              <a:xfrm>
                <a:off x="999" y="2105"/>
                <a:ext cx="761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14" name="Freeform 14"/>
              <p:cNvSpPr>
                <a:spLocks/>
              </p:cNvSpPr>
              <p:nvPr/>
            </p:nvSpPr>
            <p:spPr bwMode="gray">
              <a:xfrm>
                <a:off x="1048" y="2148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15" name="Text Box 15">
                <a:hlinkClick r:id="rId4" action="ppaction://hlinkfile"/>
              </p:cNvPr>
              <p:cNvSpPr txBox="1">
                <a:spLocks noChangeArrowheads="1"/>
              </p:cNvSpPr>
              <p:nvPr/>
            </p:nvSpPr>
            <p:spPr bwMode="gray">
              <a:xfrm>
                <a:off x="1020" y="2304"/>
                <a:ext cx="713" cy="36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Excel</a:t>
                </a:r>
              </a:p>
            </p:txBody>
          </p:sp>
        </p:grpSp>
        <p:sp>
          <p:nvSpPr>
            <p:cNvPr id="10256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4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s-MX" b="1">
                <a:solidFill>
                  <a:srgbClr val="000000"/>
                </a:solidFill>
              </a:endParaRPr>
            </a:p>
            <a:p>
              <a:pPr eaLnBrk="0" hangingPunct="0"/>
              <a:r>
                <a:rPr lang="es-MX" b="1">
                  <a:solidFill>
                    <a:srgbClr val="000000"/>
                  </a:solidFill>
                </a:rPr>
                <a:t>Hoja de Cálculo</a:t>
              </a:r>
            </a:p>
          </p:txBody>
        </p:sp>
      </p:grpSp>
      <p:sp>
        <p:nvSpPr>
          <p:cNvPr id="76818" name="AutoShape 18"/>
          <p:cNvSpPr>
            <a:spLocks noChangeArrowheads="1"/>
          </p:cNvSpPr>
          <p:nvPr/>
        </p:nvSpPr>
        <p:spPr bwMode="gray">
          <a:xfrm>
            <a:off x="1692275" y="4797425"/>
            <a:ext cx="5867400" cy="13017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0" name="AutoShape 20">
            <a:hlinkClick r:id="rId5" action="ppaction://hlinkfile"/>
          </p:cNvPr>
          <p:cNvSpPr>
            <a:spLocks noChangeArrowheads="1"/>
          </p:cNvSpPr>
          <p:nvPr/>
        </p:nvSpPr>
        <p:spPr bwMode="gray">
          <a:xfrm>
            <a:off x="1835150" y="4941888"/>
            <a:ext cx="1130300" cy="106362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>
                  <a:gamma/>
                  <a:tint val="63529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1" name="Freeform 21"/>
          <p:cNvSpPr>
            <a:spLocks/>
          </p:cNvSpPr>
          <p:nvPr/>
        </p:nvSpPr>
        <p:spPr bwMode="gray">
          <a:xfrm>
            <a:off x="1906588" y="4999038"/>
            <a:ext cx="563562" cy="531812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2" name="Text Box 22">
            <a:hlinkClick r:id="rId5" action="ppaction://hlinkfile"/>
          </p:cNvPr>
          <p:cNvSpPr txBox="1">
            <a:spLocks noChangeArrowheads="1"/>
          </p:cNvSpPr>
          <p:nvPr/>
        </p:nvSpPr>
        <p:spPr bwMode="gray">
          <a:xfrm>
            <a:off x="1835150" y="5013325"/>
            <a:ext cx="11334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Power </a:t>
            </a:r>
          </a:p>
          <a:p>
            <a:pPr algn="ctr" eaLnBrk="0" hangingPunct="0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point</a:t>
            </a:r>
          </a:p>
        </p:txBody>
      </p:sp>
      <p:sp>
        <p:nvSpPr>
          <p:cNvPr id="10249" name="Text Box 23"/>
          <p:cNvSpPr txBox="1">
            <a:spLocks noChangeArrowheads="1"/>
          </p:cNvSpPr>
          <p:nvPr/>
        </p:nvSpPr>
        <p:spPr bwMode="gray">
          <a:xfrm>
            <a:off x="3106738" y="4968875"/>
            <a:ext cx="4311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1">
              <a:solidFill>
                <a:srgbClr val="000000"/>
              </a:solidFill>
            </a:endParaRPr>
          </a:p>
          <a:p>
            <a:pPr eaLnBrk="0" hangingPunct="0"/>
            <a:r>
              <a:rPr lang="es-MX" b="1">
                <a:solidFill>
                  <a:srgbClr val="000000"/>
                </a:solidFill>
              </a:rPr>
              <a:t>Presentador</a:t>
            </a:r>
          </a:p>
        </p:txBody>
      </p:sp>
      <p:sp>
        <p:nvSpPr>
          <p:cNvPr id="10250" name="AutoShape 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1" name="AutoShape 2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2205038"/>
            <a:ext cx="574675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2" name="AutoShape 2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3717925"/>
            <a:ext cx="57467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3" name="AutoShape 2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157788"/>
            <a:ext cx="574675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Investiga y contesta lo que se indica</a:t>
            </a:r>
            <a:br>
              <a:rPr lang="es-ES" smtClean="0"/>
            </a:br>
            <a:r>
              <a:rPr lang="es-ES" smtClean="0"/>
              <a:t>ver indicación al final</a:t>
            </a:r>
            <a:endParaRPr lang="es-MX" smtClean="0"/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1.-¿Qué significa la palabra cálculo y computación?</a:t>
            </a:r>
          </a:p>
          <a:p>
            <a:r>
              <a:rPr lang="es-ES" smtClean="0"/>
              <a:t>2.- ¿Qué fue primero la computadora o la palabra computación?</a:t>
            </a:r>
          </a:p>
          <a:p>
            <a:r>
              <a:rPr lang="es-ES" smtClean="0"/>
              <a:t>3.- Escribe las 5 tecnologías que se han desarrollado hasta la actualidad y ha permitido que la computadora sea lo que es hasta hoy.</a:t>
            </a:r>
          </a:p>
          <a:p>
            <a:r>
              <a:rPr lang="es-ES" smtClean="0"/>
              <a:t>4.-¿Qué tipo de computadora es la que comúnmente manejamos según el proceso que realizan?</a:t>
            </a:r>
          </a:p>
          <a:p>
            <a:r>
              <a:rPr lang="es-ES" smtClean="0"/>
              <a:t>5.- ¿A qué se refiere el termino Hardware y Software?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  <a:p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6l">
  <a:themeElements>
    <a:clrScheme name="cdb2004c026l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cdb2004c026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c026l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26l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26l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cdb2004c026l</Template>
  <TotalTime>3785</TotalTime>
  <Words>416</Words>
  <Application>Microsoft Office PowerPoint</Application>
  <PresentationFormat>Presentación en pantalla (4:3)</PresentationFormat>
  <Paragraphs>128</Paragraphs>
  <Slides>11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cdb2004c026l</vt:lpstr>
      <vt:lpstr>Image</vt:lpstr>
      <vt:lpstr> HERRAMIENTAS COMPUTACIONALES I</vt:lpstr>
      <vt:lpstr>Contenido</vt:lpstr>
      <vt:lpstr>Introducción</vt:lpstr>
      <vt:lpstr> Arquitectura</vt:lpstr>
      <vt:lpstr>Conceptos Generales</vt:lpstr>
      <vt:lpstr>Sistema Operativo Es el principal programa de la computadora que permite controlar todas sus actividades.</vt:lpstr>
      <vt:lpstr>Office</vt:lpstr>
      <vt:lpstr>Diagrama</vt:lpstr>
      <vt:lpstr>Investiga y contesta lo que se indica ver indicación al final</vt:lpstr>
      <vt:lpstr>Investiga y contesta lo que se indica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ANTONIO</dc:creator>
  <cp:lastModifiedBy>aurrera</cp:lastModifiedBy>
  <cp:revision>62</cp:revision>
  <dcterms:created xsi:type="dcterms:W3CDTF">2008-10-26T02:23:35Z</dcterms:created>
  <dcterms:modified xsi:type="dcterms:W3CDTF">2015-05-07T12:15:46Z</dcterms:modified>
</cp:coreProperties>
</file>