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dia/audio2" ContentType="audio/x-wav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audio3" ContentType="audio/x-wav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85" r:id="rId5"/>
    <p:sldId id="281" r:id="rId6"/>
    <p:sldId id="260" r:id="rId7"/>
    <p:sldId id="262" r:id="rId8"/>
    <p:sldId id="283" r:id="rId9"/>
    <p:sldId id="284" r:id="rId10"/>
    <p:sldId id="287" r:id="rId11"/>
    <p:sldId id="286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60" d="100"/>
          <a:sy n="60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17BC594-8000-4951-AB7C-68AE0ACA0A4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 smtClean="0"/>
              <a:t>Haga clic para modificar el estilo de texto del patrón</a:t>
            </a:r>
          </a:p>
          <a:p>
            <a:pPr lvl="1"/>
            <a:r>
              <a:rPr lang="es-MX" noProof="0" smtClean="0"/>
              <a:t>Segundo nivel</a:t>
            </a:r>
          </a:p>
          <a:p>
            <a:pPr lvl="2"/>
            <a:r>
              <a:rPr lang="es-MX" noProof="0" smtClean="0"/>
              <a:t>Tercer nivel</a:t>
            </a:r>
          </a:p>
          <a:p>
            <a:pPr lvl="3"/>
            <a:r>
              <a:rPr lang="es-MX" noProof="0" smtClean="0"/>
              <a:t>Cuarto nivel</a:t>
            </a:r>
          </a:p>
          <a:p>
            <a:pPr lvl="4"/>
            <a:r>
              <a:rPr lang="es-MX" noProof="0" smtClean="0"/>
              <a:t>Quinto nivel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62FA1E1-F1F2-4DEF-8CAF-2ED6178ECEF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B5E8-2632-433D-8192-D60A66E92975}" type="slidenum">
              <a:rPr lang="es-MX" smtClean="0"/>
              <a:pPr>
                <a:defRPr/>
              </a:pPr>
              <a:t>1</a:t>
            </a:fld>
            <a:endParaRPr lang="es-MX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1A1A3B-6E45-4385-A7B3-08C296D9C21F}" type="slidenum">
              <a:rPr lang="es-MX" smtClean="0"/>
              <a:pPr>
                <a:defRPr/>
              </a:pPr>
              <a:t>2</a:t>
            </a:fld>
            <a:endParaRPr lang="es-MX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B02311-D17A-47E7-A821-F48F8D327364}" type="slidenum">
              <a:rPr lang="es-MX" smtClean="0"/>
              <a:pPr>
                <a:defRPr/>
              </a:pPr>
              <a:t>3</a:t>
            </a:fld>
            <a:endParaRPr lang="es-MX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997326-B337-4E9D-8FDB-256C2EA3ED99}" type="slidenum">
              <a:rPr lang="es-MX" smtClean="0"/>
              <a:pPr>
                <a:defRPr/>
              </a:pPr>
              <a:t>5</a:t>
            </a:fld>
            <a:endParaRPr lang="es-MX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F31EF6-711F-477C-B832-BC5B6317E305}" type="slidenum">
              <a:rPr lang="es-MX" smtClean="0"/>
              <a:pPr>
                <a:defRPr/>
              </a:pPr>
              <a:t>6</a:t>
            </a:fld>
            <a:endParaRPr lang="es-MX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B69603-EE91-426B-A0B5-BDF3A4E26755}" type="slidenum">
              <a:rPr lang="es-MX" smtClean="0"/>
              <a:pPr>
                <a:defRPr/>
              </a:pPr>
              <a:t>7</a:t>
            </a:fld>
            <a:endParaRPr lang="es-MX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7BA82F-E478-41AF-9518-988D34A11485}" type="slidenum">
              <a:rPr lang="es-MX" smtClean="0"/>
              <a:pPr>
                <a:defRPr/>
              </a:pPr>
              <a:t>12</a:t>
            </a:fld>
            <a:endParaRPr lang="es-MX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3019425"/>
            <a:ext cx="9144000" cy="696913"/>
            <a:chOff x="0" y="1902"/>
            <a:chExt cx="5760" cy="439"/>
          </a:xfrm>
        </p:grpSpPr>
        <p:sp>
          <p:nvSpPr>
            <p:cNvPr id="5" name="Rectangle 17"/>
            <p:cNvSpPr>
              <a:spLocks noChangeArrowheads="1"/>
            </p:cNvSpPr>
            <p:nvPr userDrawn="1"/>
          </p:nvSpPr>
          <p:spPr bwMode="gray">
            <a:xfrm>
              <a:off x="1066" y="1902"/>
              <a:ext cx="4694" cy="439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 userDrawn="1"/>
          </p:nvSpPr>
          <p:spPr bwMode="gray">
            <a:xfrm>
              <a:off x="0" y="2242"/>
              <a:ext cx="1152" cy="9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057400" y="2987675"/>
            <a:ext cx="7086600" cy="6858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28600" y="4114800"/>
            <a:ext cx="8305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13F28-A28C-4284-A8EB-29CF7E2742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248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248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43FC1-8235-4F43-AD04-CEE358E7DD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F8F59-635E-4083-9208-B6B989A093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69910-0BF7-4593-A265-14E93AD3E5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01987-40F7-4B79-AB07-BC4DF9D0E3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ACCB3-DDCA-493C-99D3-A2E1DCBF78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E95A2-51A9-4444-910B-A4A96BF249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DA3AE-E0AA-4BA2-A437-0C3E0E89C9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F499A-BA92-4191-ABAA-14248817C9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18777-5B1E-4431-B0DD-8CAD8F1B39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0" y="0"/>
          <a:ext cx="9144000" cy="962025"/>
        </p:xfrm>
        <a:graphic>
          <a:graphicData uri="http://schemas.openxmlformats.org/presentationml/2006/ole">
            <p:oleObj spid="_x0000_s1026" name="Image" r:id="rId14" imgW="9346032" imgH="1282540" progId="">
              <p:embed/>
            </p:oleObj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black">
          <a:xfrm>
            <a:off x="0" y="962025"/>
            <a:ext cx="9144000" cy="3190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57325"/>
            <a:ext cx="82296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484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fld id="{B3B2BDBE-5D06-46C9-BB65-0A2F42C760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28600" y="152400"/>
            <a:ext cx="876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openxmlformats.org/officeDocument/2006/relationships/hyperlink" Target="file:///C:\Program%20Files\Internet%20Explorer\iexplore.ex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NUALESMAESTRIA/Excel%202003.doc" TargetMode="External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2997200"/>
            <a:ext cx="70866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COMPUTACIÓN III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00063" y="4429125"/>
            <a:ext cx="8077200" cy="609600"/>
          </a:xfrm>
        </p:spPr>
        <p:txBody>
          <a:bodyPr/>
          <a:lstStyle/>
          <a:p>
            <a:pPr eaLnBrk="1" hangingPunct="1"/>
            <a:r>
              <a:rPr lang="en-US" smtClean="0"/>
              <a:t>Lic. Antonio Jiménez Balderas, M. E.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0" y="1428750"/>
            <a:ext cx="480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chemeClr val="tx2"/>
                </a:solidFill>
              </a:rPr>
              <a:t>UNIVERSIDAD ICEST</a:t>
            </a:r>
          </a:p>
        </p:txBody>
      </p:sp>
      <p:sp>
        <p:nvSpPr>
          <p:cNvPr id="307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79388" y="6021388"/>
            <a:ext cx="936625" cy="6111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992813" y="6113463"/>
            <a:ext cx="235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Tuxpam</a:t>
            </a:r>
            <a:r>
              <a:rPr lang="es-MX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, Ver.</a:t>
            </a:r>
            <a:r>
              <a:rPr lang="es-MX" dirty="0"/>
              <a:t>.</a:t>
            </a:r>
            <a:endParaRPr lang="es-MX" dirty="0"/>
          </a:p>
        </p:txBody>
      </p:sp>
    </p:spTree>
  </p:cSld>
  <p:clrMapOvr>
    <a:masterClrMapping/>
  </p:clrMapOvr>
  <p:transition spd="slow">
    <p:pull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Stats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75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MiniTab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/>
          <a:srcRect l="19336" t="15936" r="15039" b="6250"/>
          <a:stretch>
            <a:fillRect/>
          </a:stretch>
        </p:blipFill>
        <p:spPr bwMode="auto">
          <a:xfrm>
            <a:off x="0" y="1285875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14438" y="4267200"/>
            <a:ext cx="59483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Lic_sistema@yahoo.com.mx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moslicenciatura@hotmail.com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Tel: 833 1382738</a:t>
            </a:r>
          </a:p>
          <a:p>
            <a:pPr algn="ctr"/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8068" name="WordArt 4"/>
          <p:cNvSpPr>
            <a:spLocks noChangeArrowheads="1" noChangeShapeType="1" noTextEdit="1"/>
          </p:cNvSpPr>
          <p:nvPr/>
        </p:nvSpPr>
        <p:spPr bwMode="gray">
          <a:xfrm>
            <a:off x="2625725" y="2997200"/>
            <a:ext cx="5041900" cy="647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s-MX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Gracias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Contenido</a:t>
            </a: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69678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9679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4102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4" action="ppaction://hlinkfile"/>
              </a:rPr>
              <a:t>Aplicación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4103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5" action="ppaction://hlinksldjump"/>
              </a:rPr>
              <a:t>Desarrollo de una plataforma</a:t>
            </a:r>
          </a:p>
          <a:p>
            <a:pPr eaLnBrk="0" hangingPunct="0"/>
            <a:r>
              <a:rPr lang="en-US" b="1">
                <a:solidFill>
                  <a:schemeClr val="tx2"/>
                </a:solidFill>
                <a:hlinkClick r:id="rId5" action="ppaction://hlinksldjump"/>
              </a:rPr>
              <a:t> de aprendizaje</a:t>
            </a:r>
          </a:p>
        </p:txBody>
      </p:sp>
      <p:sp>
        <p:nvSpPr>
          <p:cNvPr id="4104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5" action="ppaction://hlinksldjump"/>
              </a:rPr>
              <a:t>Objetivo</a:t>
            </a:r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105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6" action="ppaction://hlinksldjump"/>
              </a:rPr>
              <a:t>Introducción</a:t>
            </a:r>
            <a:endParaRPr lang="en-US" b="1">
              <a:solidFill>
                <a:schemeClr val="tx2"/>
              </a:solidFill>
            </a:endParaRPr>
          </a:p>
        </p:txBody>
      </p:sp>
      <p:grpSp>
        <p:nvGrpSpPr>
          <p:cNvPr id="4106" name="Group 53"/>
          <p:cNvGrpSpPr>
            <a:grpSpLocks/>
          </p:cNvGrpSpPr>
          <p:nvPr/>
        </p:nvGrpSpPr>
        <p:grpSpPr bwMode="auto">
          <a:xfrm>
            <a:off x="1476375" y="1916113"/>
            <a:ext cx="381000" cy="381000"/>
            <a:chOff x="2078" y="1680"/>
            <a:chExt cx="1615" cy="1615"/>
          </a:xfrm>
        </p:grpSpPr>
        <p:sp>
          <p:nvSpPr>
            <p:cNvPr id="4137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38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88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40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690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42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07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4131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32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95" name="Oval 6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4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697" name="Oval 6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6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08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4125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26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02" name="Oval 7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8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04" name="Oval 7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0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09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4119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20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09" name="Oval 7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2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11" name="Oval 7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4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10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411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1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16" name="Oval 84"/>
            <p:cNvSpPr>
              <a:spLocks noChangeArrowheads="1"/>
            </p:cNvSpPr>
            <p:nvPr/>
          </p:nvSpPr>
          <p:spPr bwMode="gray">
            <a:xfrm>
              <a:off x="2251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1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18" name="Oval 86"/>
            <p:cNvSpPr>
              <a:spLocks noChangeArrowheads="1"/>
            </p:cNvSpPr>
            <p:nvPr/>
          </p:nvSpPr>
          <p:spPr bwMode="gray">
            <a:xfrm>
              <a:off x="2338" y="1936"/>
              <a:ext cx="1096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1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4111" name="Rectangle 88"/>
          <p:cNvSpPr>
            <a:spLocks noChangeArrowheads="1"/>
          </p:cNvSpPr>
          <p:nvPr/>
        </p:nvSpPr>
        <p:spPr bwMode="auto">
          <a:xfrm>
            <a:off x="2627313" y="350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b="1">
              <a:solidFill>
                <a:schemeClr val="tx2"/>
              </a:solidFill>
            </a:endParaRPr>
          </a:p>
        </p:txBody>
      </p:sp>
      <p:sp>
        <p:nvSpPr>
          <p:cNvPr id="4112" name="AutoShape 51"/>
          <p:cNvSpPr>
            <a:spLocks noChangeArrowheads="1"/>
          </p:cNvSpPr>
          <p:nvPr/>
        </p:nvSpPr>
        <p:spPr bwMode="gray">
          <a:xfrm>
            <a:off x="2509838" y="3492500"/>
            <a:ext cx="4562475" cy="57943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5" action="ppaction://hlinksldjump"/>
              </a:rPr>
              <a:t>Herramientas estadísticas</a:t>
            </a:r>
          </a:p>
          <a:p>
            <a:pPr eaLnBrk="0" hangingPunct="0"/>
            <a:r>
              <a:rPr lang="en-US" b="1">
                <a:solidFill>
                  <a:schemeClr val="tx2"/>
                </a:solidFill>
                <a:hlinkClick r:id="rId5" action="ppaction://hlinksldjump"/>
              </a:rPr>
              <a:t>Excel / Access / Epi-Info / SPSS / otros </a:t>
            </a:r>
          </a:p>
        </p:txBody>
      </p:sp>
    </p:spTree>
  </p:cSld>
  <p:clrMapOvr>
    <a:masterClrMapping/>
  </p:clrMapOvr>
  <p:transition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763000" cy="639762"/>
          </a:xfrm>
        </p:spPr>
        <p:txBody>
          <a:bodyPr/>
          <a:lstStyle/>
          <a:p>
            <a:pPr eaLnBrk="1" hangingPunct="1"/>
            <a:r>
              <a:rPr lang="en-US" smtClean="0"/>
              <a:t>Introducción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57213" y="1700213"/>
            <a:ext cx="8229600" cy="4943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   En el mundo moderno, la necesidad de tomar decisiones más acertadas nos obliga a conocer mejor los factores que influyen en cada suceso; es por este motivo que el análisis de datos aparece como una herramienta fundamental para comprender las causas y consecuencias del comportamiento de nuestro entorno, brindándonos las bases para optimizar los esfuerzos y recursos para orientarlos a mejores resultados.</a:t>
            </a: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/>
            <a:endParaRPr lang="es-ES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  <p:sp>
        <p:nvSpPr>
          <p:cNvPr id="512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contenido"/>
          <p:cNvSpPr>
            <a:spLocks noGrp="1"/>
          </p:cNvSpPr>
          <p:nvPr>
            <p:ph idx="1"/>
          </p:nvPr>
        </p:nvSpPr>
        <p:spPr>
          <a:xfrm>
            <a:off x="457200" y="2271713"/>
            <a:ext cx="8229600" cy="4943475"/>
          </a:xfrm>
        </p:spPr>
        <p:txBody>
          <a:bodyPr/>
          <a:lstStyle/>
          <a:p>
            <a:pPr eaLnBrk="1" hangingPunct="1"/>
            <a:r>
              <a:rPr lang="es-ES" smtClean="0"/>
              <a:t>Con el desarrollo de nuevas tecnologías, los cálculos estadísticos dejaron de ser una ardua tarea digna de un genio y se han convertido en una labor relativamente sencilla que cualquier persona puede realizar. En la actualidad existen en el mercado diversos software para el análisis de datos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Estadística  </a:t>
            </a:r>
          </a:p>
        </p:txBody>
      </p:sp>
      <p:sp>
        <p:nvSpPr>
          <p:cNvPr id="93188" name="Freeform 4"/>
          <p:cNvSpPr>
            <a:spLocks noEditPoints="1"/>
          </p:cNvSpPr>
          <p:nvPr/>
        </p:nvSpPr>
        <p:spPr bwMode="gray">
          <a:xfrm rot="-1358056">
            <a:off x="1385888" y="2660650"/>
            <a:ext cx="6094412" cy="2424113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30196"/>
                  <a:invGamma/>
                  <a:alpha val="36000"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172" name="Oval 5"/>
          <p:cNvSpPr>
            <a:spLocks noChangeArrowheads="1"/>
          </p:cNvSpPr>
          <p:nvPr/>
        </p:nvSpPr>
        <p:spPr bwMode="gray">
          <a:xfrm rot="-1543677">
            <a:off x="4337050" y="26019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3" name="Oval 6"/>
          <p:cNvSpPr>
            <a:spLocks noChangeArrowheads="1"/>
          </p:cNvSpPr>
          <p:nvPr/>
        </p:nvSpPr>
        <p:spPr bwMode="gray">
          <a:xfrm rot="-1543677">
            <a:off x="7004050" y="27543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gray">
          <a:xfrm rot="-1543677">
            <a:off x="2889250" y="54213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5" name="Oval 8"/>
          <p:cNvSpPr>
            <a:spLocks noChangeArrowheads="1"/>
          </p:cNvSpPr>
          <p:nvPr/>
        </p:nvSpPr>
        <p:spPr bwMode="gray">
          <a:xfrm rot="-1543677">
            <a:off x="5480050" y="48117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6" name="Oval 9"/>
          <p:cNvSpPr>
            <a:spLocks noChangeArrowheads="1"/>
          </p:cNvSpPr>
          <p:nvPr/>
        </p:nvSpPr>
        <p:spPr bwMode="gray">
          <a:xfrm rot="-1543677">
            <a:off x="2051050" y="39735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gray">
          <a:xfrm>
            <a:off x="3814763" y="1916113"/>
            <a:ext cx="1143000" cy="11017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5" name="Oval 11"/>
          <p:cNvSpPr>
            <a:spLocks noChangeArrowheads="1"/>
          </p:cNvSpPr>
          <p:nvPr/>
        </p:nvSpPr>
        <p:spPr bwMode="gray">
          <a:xfrm>
            <a:off x="1485900" y="3213100"/>
            <a:ext cx="1141413" cy="1101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6" name="Oval 12"/>
          <p:cNvSpPr>
            <a:spLocks noChangeArrowheads="1"/>
          </p:cNvSpPr>
          <p:nvPr/>
        </p:nvSpPr>
        <p:spPr bwMode="gray">
          <a:xfrm>
            <a:off x="2363788" y="4700588"/>
            <a:ext cx="1141412" cy="11017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7" name="Oval 13"/>
          <p:cNvSpPr>
            <a:spLocks noChangeArrowheads="1"/>
          </p:cNvSpPr>
          <p:nvPr/>
        </p:nvSpPr>
        <p:spPr bwMode="gray">
          <a:xfrm>
            <a:off x="4832350" y="4156075"/>
            <a:ext cx="1141413" cy="11017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8" name="Oval 14"/>
          <p:cNvSpPr>
            <a:spLocks noChangeArrowheads="1"/>
          </p:cNvSpPr>
          <p:nvPr/>
        </p:nvSpPr>
        <p:spPr bwMode="gray">
          <a:xfrm>
            <a:off x="6457950" y="2112963"/>
            <a:ext cx="1079500" cy="1103312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 b="1">
              <a:cs typeface="+mn-cs"/>
            </a:endParaRP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gray">
          <a:xfrm>
            <a:off x="1476375" y="3573463"/>
            <a:ext cx="1130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EpiInfo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gray">
          <a:xfrm>
            <a:off x="4013200" y="2311400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Excel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gray">
          <a:xfrm>
            <a:off x="6500813" y="2416175"/>
            <a:ext cx="106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Access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gray">
          <a:xfrm>
            <a:off x="4929188" y="4500563"/>
            <a:ext cx="896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Otros</a:t>
            </a: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gray">
          <a:xfrm>
            <a:off x="2500313" y="5089525"/>
            <a:ext cx="860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APSS</a:t>
            </a: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gray">
          <a:xfrm>
            <a:off x="3422650" y="3516313"/>
            <a:ext cx="230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" sz="2800" b="1"/>
          </a:p>
        </p:txBody>
      </p:sp>
      <p:sp>
        <p:nvSpPr>
          <p:cNvPr id="7188" name="Line 21"/>
          <p:cNvSpPr>
            <a:spLocks noChangeShapeType="1"/>
          </p:cNvSpPr>
          <p:nvPr/>
        </p:nvSpPr>
        <p:spPr bwMode="gray">
          <a:xfrm>
            <a:off x="2595563" y="2311400"/>
            <a:ext cx="1627187" cy="125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cxnSp>
        <p:nvCxnSpPr>
          <p:cNvPr id="7189" name="AutoShape 22"/>
          <p:cNvCxnSpPr>
            <a:cxnSpLocks noChangeShapeType="1"/>
          </p:cNvCxnSpPr>
          <p:nvPr/>
        </p:nvCxnSpPr>
        <p:spPr bwMode="gray">
          <a:xfrm flipH="1">
            <a:off x="881063" y="2311400"/>
            <a:ext cx="17256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190" name="Text Box 23"/>
          <p:cNvSpPr txBox="1">
            <a:spLocks noChangeArrowheads="1"/>
          </p:cNvSpPr>
          <p:nvPr/>
        </p:nvSpPr>
        <p:spPr bwMode="gray">
          <a:xfrm>
            <a:off x="755650" y="1916113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Verdana" pitchFamily="34" charset="0"/>
              </a:rPr>
              <a:t>Computadora</a:t>
            </a:r>
          </a:p>
        </p:txBody>
      </p:sp>
      <p:pic>
        <p:nvPicPr>
          <p:cNvPr id="7191" name="Picture 25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213100"/>
            <a:ext cx="156845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2" name="Text Box 26"/>
          <p:cNvSpPr txBox="1">
            <a:spLocks noChangeArrowheads="1"/>
          </p:cNvSpPr>
          <p:nvPr/>
        </p:nvSpPr>
        <p:spPr bwMode="auto">
          <a:xfrm>
            <a:off x="7500938" y="5072063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1200" b="1"/>
              <a:t>Investigación</a:t>
            </a:r>
          </a:p>
        </p:txBody>
      </p:sp>
      <p:sp>
        <p:nvSpPr>
          <p:cNvPr id="7193" name="AutoShap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33350" y="2928938"/>
            <a:ext cx="1506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1200" b="1"/>
              <a:t>Análisis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Palabras claves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357313" y="3571875"/>
            <a:ext cx="203835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Computadora: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Internet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Sitio Web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Descargas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Instalación</a:t>
            </a:r>
          </a:p>
          <a:p>
            <a:pPr eaLnBrk="0" hangingPunct="0"/>
            <a:endParaRPr lang="en-US" sz="2000" b="1">
              <a:solidFill>
                <a:srgbClr val="000000"/>
              </a:solidFill>
            </a:endParaRPr>
          </a:p>
          <a:p>
            <a:pPr eaLnBrk="0" hangingPunct="0"/>
            <a:endParaRPr lang="en-US" sz="2000" b="1">
              <a:solidFill>
                <a:srgbClr val="000000"/>
              </a:solidFill>
            </a:endParaRPr>
          </a:p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199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8201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820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8202" name="Text Box 18"/>
          <p:cNvSpPr txBox="1">
            <a:spLocks noChangeArrowheads="1"/>
          </p:cNvSpPr>
          <p:nvPr/>
        </p:nvSpPr>
        <p:spPr bwMode="auto">
          <a:xfrm>
            <a:off x="3617913" y="1828800"/>
            <a:ext cx="1758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</a:rPr>
              <a:t>Conceptos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203" name="Text Box 19"/>
          <p:cNvSpPr txBox="1">
            <a:spLocks noChangeArrowheads="1"/>
          </p:cNvSpPr>
          <p:nvPr/>
        </p:nvSpPr>
        <p:spPr bwMode="auto">
          <a:xfrm>
            <a:off x="5857875" y="3500438"/>
            <a:ext cx="20383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Herramientas de análisis de datos:</a:t>
            </a:r>
          </a:p>
          <a:p>
            <a:pPr eaLnBrk="0" hangingPunct="0"/>
            <a:endParaRPr lang="en-US" sz="1600" b="1">
              <a:solidFill>
                <a:srgbClr val="000000"/>
              </a:solidFill>
            </a:endParaRP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Base de datos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Registros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Variables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Reportes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Gráficos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Toma de </a:t>
            </a:r>
            <a:r>
              <a:rPr lang="es-MX" sz="1600" b="1">
                <a:solidFill>
                  <a:srgbClr val="000000"/>
                </a:solidFill>
              </a:rPr>
              <a:t>decisión</a:t>
            </a:r>
          </a:p>
          <a:p>
            <a:pPr eaLnBrk="0" hangingPunct="0"/>
            <a:endParaRPr lang="en-US" sz="1600" b="1">
              <a:solidFill>
                <a:srgbClr val="000000"/>
              </a:solidFill>
            </a:endParaRPr>
          </a:p>
          <a:p>
            <a:pPr eaLnBrk="0" hangingPunct="0"/>
            <a:endParaRPr lang="en-US" sz="1600" b="1">
              <a:solidFill>
                <a:srgbClr val="000000"/>
              </a:solidFill>
            </a:endParaRPr>
          </a:p>
          <a:p>
            <a:pPr eaLnBrk="0" hangingPunct="0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8204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5949950"/>
            <a:ext cx="792162" cy="5746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Requerimientos</a:t>
            </a:r>
            <a:endParaRPr lang="es-MX" sz="1800" smtClean="0"/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gray">
          <a:xfrm>
            <a:off x="3017838" y="2847975"/>
            <a:ext cx="492125" cy="1954213"/>
          </a:xfrm>
          <a:prstGeom prst="leftArrow">
            <a:avLst>
              <a:gd name="adj1" fmla="val 65583"/>
              <a:gd name="adj2" fmla="val 65181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  <a:alpha val="1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220" name="AutoShape 11"/>
          <p:cNvSpPr>
            <a:spLocks noChangeArrowheads="1"/>
          </p:cNvSpPr>
          <p:nvPr/>
        </p:nvSpPr>
        <p:spPr bwMode="auto">
          <a:xfrm>
            <a:off x="1187450" y="2341563"/>
            <a:ext cx="1689100" cy="2968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9221" name="AutoShape 13"/>
          <p:cNvSpPr>
            <a:spLocks noChangeArrowheads="1"/>
          </p:cNvSpPr>
          <p:nvPr/>
        </p:nvSpPr>
        <p:spPr bwMode="auto">
          <a:xfrm>
            <a:off x="5975350" y="2341563"/>
            <a:ext cx="1689100" cy="2968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1214438" y="2857500"/>
            <a:ext cx="1549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Excel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Access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EpiInfo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APSS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MiniTab v14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STATS v2</a:t>
            </a:r>
          </a:p>
          <a:p>
            <a:pPr algn="ctr" eaLnBrk="0" hangingPunct="0"/>
            <a:endParaRPr lang="en-US" sz="1400">
              <a:solidFill>
                <a:srgbClr val="001D3A"/>
              </a:solidFill>
              <a:latin typeface="Verdana" pitchFamily="34" charset="0"/>
            </a:endParaRPr>
          </a:p>
          <a:p>
            <a:pPr algn="ctr" eaLnBrk="0" hangingPunct="0"/>
            <a:endParaRPr lang="en-US" sz="1400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gray">
          <a:xfrm>
            <a:off x="5364163" y="2852738"/>
            <a:ext cx="490537" cy="1954212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  <a:alpha val="12000"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gray">
          <a:xfrm>
            <a:off x="2947988" y="1773238"/>
            <a:ext cx="2816225" cy="579437"/>
          </a:xfrm>
          <a:prstGeom prst="can">
            <a:avLst>
              <a:gd name="adj" fmla="val 2786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3745" name="AutoShape 17"/>
          <p:cNvSpPr>
            <a:spLocks noChangeArrowheads="1"/>
          </p:cNvSpPr>
          <p:nvPr/>
        </p:nvSpPr>
        <p:spPr bwMode="gray">
          <a:xfrm>
            <a:off x="3621088" y="2486025"/>
            <a:ext cx="1619250" cy="506413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3529"/>
                  <a:invGamma/>
                  <a:alpha val="12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226" name="Text Box 18"/>
          <p:cNvSpPr txBox="1">
            <a:spLocks noChangeArrowheads="1"/>
          </p:cNvSpPr>
          <p:nvPr/>
        </p:nvSpPr>
        <p:spPr bwMode="gray">
          <a:xfrm>
            <a:off x="3322638" y="198437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Sistema Operativo</a:t>
            </a:r>
          </a:p>
        </p:txBody>
      </p:sp>
      <p:sp>
        <p:nvSpPr>
          <p:cNvPr id="73747" name="AutoShape 19"/>
          <p:cNvSpPr>
            <a:spLocks noChangeArrowheads="1"/>
          </p:cNvSpPr>
          <p:nvPr/>
        </p:nvSpPr>
        <p:spPr bwMode="gray">
          <a:xfrm>
            <a:off x="3017838" y="5310188"/>
            <a:ext cx="2816225" cy="577850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9228" name="Text Box 20"/>
          <p:cNvSpPr txBox="1">
            <a:spLocks noChangeArrowheads="1"/>
          </p:cNvSpPr>
          <p:nvPr/>
        </p:nvSpPr>
        <p:spPr bwMode="gray">
          <a:xfrm>
            <a:off x="3582988" y="553085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Computadora</a:t>
            </a:r>
          </a:p>
        </p:txBody>
      </p:sp>
      <p:sp>
        <p:nvSpPr>
          <p:cNvPr id="73749" name="AutoShape 21"/>
          <p:cNvSpPr>
            <a:spLocks noChangeArrowheads="1"/>
          </p:cNvSpPr>
          <p:nvPr/>
        </p:nvSpPr>
        <p:spPr bwMode="gray">
          <a:xfrm>
            <a:off x="3600450" y="4730750"/>
            <a:ext cx="1622425" cy="498475"/>
          </a:xfrm>
          <a:prstGeom prst="downArrow">
            <a:avLst>
              <a:gd name="adj1" fmla="val 67093"/>
              <a:gd name="adj2" fmla="val 64051"/>
            </a:avLst>
          </a:prstGeom>
          <a:gradFill rotWithShape="1">
            <a:gsLst>
              <a:gs pos="0">
                <a:schemeClr val="bg2">
                  <a:gamma/>
                  <a:tint val="63529"/>
                  <a:invGamma/>
                  <a:alpha val="12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pic>
        <p:nvPicPr>
          <p:cNvPr id="9230" name="Picture 22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9972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32" name="Text Box 14"/>
          <p:cNvSpPr txBox="1">
            <a:spLocks noChangeArrowheads="1"/>
          </p:cNvSpPr>
          <p:nvPr/>
        </p:nvSpPr>
        <p:spPr bwMode="auto">
          <a:xfrm>
            <a:off x="6072188" y="2857500"/>
            <a:ext cx="1549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Administración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Salud Pública</a:t>
            </a:r>
          </a:p>
          <a:p>
            <a:pPr algn="ctr" eaLnBrk="0" hangingPunct="0"/>
            <a:endParaRPr lang="en-US" sz="1400">
              <a:solidFill>
                <a:srgbClr val="001D3A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Ciencias Sociales</a:t>
            </a:r>
          </a:p>
          <a:p>
            <a:pPr algn="ctr" eaLnBrk="0" hangingPunct="0"/>
            <a:endParaRPr lang="en-US" sz="1400">
              <a:solidFill>
                <a:srgbClr val="001D3A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Investigación</a:t>
            </a:r>
          </a:p>
          <a:p>
            <a:pPr algn="ctr" eaLnBrk="0" hangingPunct="0"/>
            <a:endParaRPr lang="en-US" sz="1400">
              <a:solidFill>
                <a:srgbClr val="001D3A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Control de Calidad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Excel</a:t>
            </a:r>
          </a:p>
        </p:txBody>
      </p:sp>
      <p:pic>
        <p:nvPicPr>
          <p:cNvPr id="10243" name="Picture 4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589588"/>
            <a:ext cx="647700" cy="57626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Access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75"/>
            <a:ext cx="91440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26l">
  <a:themeElements>
    <a:clrScheme name="cdb2004c026l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72B143"/>
      </a:accent1>
      <a:accent2>
        <a:srgbClr val="0099CC"/>
      </a:accent2>
      <a:accent3>
        <a:srgbClr val="FFFFFF"/>
      </a:accent3>
      <a:accent4>
        <a:srgbClr val="174578"/>
      </a:accent4>
      <a:accent5>
        <a:srgbClr val="BCD5B0"/>
      </a:accent5>
      <a:accent6>
        <a:srgbClr val="008AB9"/>
      </a:accent6>
      <a:hlink>
        <a:srgbClr val="6699FF"/>
      </a:hlink>
      <a:folHlink>
        <a:srgbClr val="AC7AD2"/>
      </a:folHlink>
    </a:clrScheme>
    <a:fontScheme name="cdb2004c026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c026l 1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3F97D3"/>
        </a:accent1>
        <a:accent2>
          <a:srgbClr val="75AD94"/>
        </a:accent2>
        <a:accent3>
          <a:srgbClr val="FFFFFF"/>
        </a:accent3>
        <a:accent4>
          <a:srgbClr val="565682"/>
        </a:accent4>
        <a:accent5>
          <a:srgbClr val="AFC9E6"/>
        </a:accent5>
        <a:accent6>
          <a:srgbClr val="699C86"/>
        </a:accent6>
        <a:hlink>
          <a:srgbClr val="BAA2C8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26l 2">
        <a:dk1>
          <a:srgbClr val="3E2787"/>
        </a:dk1>
        <a:lt1>
          <a:srgbClr val="FFFFFF"/>
        </a:lt1>
        <a:dk2>
          <a:srgbClr val="000000"/>
        </a:dk2>
        <a:lt2>
          <a:srgbClr val="C0C0C0"/>
        </a:lt2>
        <a:accent1>
          <a:srgbClr val="445DC6"/>
        </a:accent1>
        <a:accent2>
          <a:srgbClr val="6699FF"/>
        </a:accent2>
        <a:accent3>
          <a:srgbClr val="FFFFFF"/>
        </a:accent3>
        <a:accent4>
          <a:srgbClr val="342072"/>
        </a:accent4>
        <a:accent5>
          <a:srgbClr val="B0B6DF"/>
        </a:accent5>
        <a:accent6>
          <a:srgbClr val="5C8AE7"/>
        </a:accent6>
        <a:hlink>
          <a:srgbClr val="69BD97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26l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72B143"/>
        </a:accent1>
        <a:accent2>
          <a:srgbClr val="0099CC"/>
        </a:accent2>
        <a:accent3>
          <a:srgbClr val="FFFFFF"/>
        </a:accent3>
        <a:accent4>
          <a:srgbClr val="174578"/>
        </a:accent4>
        <a:accent5>
          <a:srgbClr val="BCD5B0"/>
        </a:accent5>
        <a:accent6>
          <a:srgbClr val="008AB9"/>
        </a:accent6>
        <a:hlink>
          <a:srgbClr val="6699FF"/>
        </a:hlink>
        <a:folHlink>
          <a:srgbClr val="AC7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cdb2004c026l</Template>
  <TotalTime>396</TotalTime>
  <Words>234</Words>
  <Application>Microsoft Office PowerPoint</Application>
  <PresentationFormat>Presentación en pantalla (4:3)</PresentationFormat>
  <Paragraphs>76</Paragraphs>
  <Slides>12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Verdana</vt:lpstr>
      <vt:lpstr>Wingdings</vt:lpstr>
      <vt:lpstr>cdb2004c026l</vt:lpstr>
      <vt:lpstr>Image</vt:lpstr>
      <vt:lpstr>COMPUTACIÓN III</vt:lpstr>
      <vt:lpstr>Contenido</vt:lpstr>
      <vt:lpstr>Introducción</vt:lpstr>
      <vt:lpstr>Diapositiva 4</vt:lpstr>
      <vt:lpstr> Estadística  </vt:lpstr>
      <vt:lpstr>Palabras claves</vt:lpstr>
      <vt:lpstr>Requerimientos</vt:lpstr>
      <vt:lpstr>Excel</vt:lpstr>
      <vt:lpstr>Access</vt:lpstr>
      <vt:lpstr>Stats</vt:lpstr>
      <vt:lpstr>MiniTab</vt:lpstr>
      <vt:lpstr>Diapositiva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ANTONIO</dc:creator>
  <cp:lastModifiedBy>ANTONIO</cp:lastModifiedBy>
  <cp:revision>11</cp:revision>
  <dcterms:created xsi:type="dcterms:W3CDTF">2008-10-26T02:23:35Z</dcterms:created>
  <dcterms:modified xsi:type="dcterms:W3CDTF">2011-01-29T04:59:56Z</dcterms:modified>
</cp:coreProperties>
</file>